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80" r:id="rId5"/>
    <p:sldId id="278" r:id="rId6"/>
    <p:sldId id="279" r:id="rId7"/>
    <p:sldId id="258" r:id="rId8"/>
    <p:sldId id="281" r:id="rId9"/>
    <p:sldId id="259" r:id="rId10"/>
    <p:sldId id="260" r:id="rId11"/>
    <p:sldId id="261" r:id="rId12"/>
    <p:sldId id="282" r:id="rId13"/>
    <p:sldId id="283" r:id="rId14"/>
    <p:sldId id="284" r:id="rId15"/>
    <p:sldId id="262" r:id="rId16"/>
    <p:sldId id="26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65" r:id="rId31"/>
    <p:sldId id="298" r:id="rId32"/>
    <p:sldId id="299" r:id="rId33"/>
    <p:sldId id="300" r:id="rId34"/>
    <p:sldId id="301" r:id="rId35"/>
    <p:sldId id="266" r:id="rId36"/>
    <p:sldId id="267" r:id="rId37"/>
    <p:sldId id="302" r:id="rId38"/>
    <p:sldId id="303" r:id="rId39"/>
    <p:sldId id="269" r:id="rId40"/>
    <p:sldId id="304" r:id="rId41"/>
    <p:sldId id="275" r:id="rId42"/>
    <p:sldId id="276" r:id="rId43"/>
    <p:sldId id="268" r:id="rId44"/>
    <p:sldId id="305" r:id="rId45"/>
    <p:sldId id="306" r:id="rId46"/>
    <p:sldId id="307" r:id="rId47"/>
    <p:sldId id="270" r:id="rId48"/>
    <p:sldId id="308" r:id="rId49"/>
    <p:sldId id="309" r:id="rId50"/>
    <p:sldId id="310" r:id="rId51"/>
    <p:sldId id="311" r:id="rId52"/>
    <p:sldId id="271" r:id="rId53"/>
    <p:sldId id="312" r:id="rId54"/>
    <p:sldId id="313" r:id="rId55"/>
    <p:sldId id="314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7234-E553-4B38-8025-519BE6C93C2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05A4-436B-4530-9601-8EDE828A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&#8470;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4;&#1054;&#1050;&#1059;&#1052;&#1045;&#1053;&#1058;&#1067;%20&#1043;&#1056;&#1040;&#1052;&#1054;&#1058;&#1067;/&#1048;&#1079;&#1086;&#1073;&#1088;&#1072;&#1078;&#1077;&#1085;&#1080;&#1077;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44;&#1080;&#1087;&#1083;&#1086;&#1084;&#1099;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Физкультура\Физкультура\0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60648"/>
            <a:ext cx="59401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Министерство образования РМ</a:t>
            </a:r>
          </a:p>
          <a:p>
            <a:endParaRPr lang="ru-RU" altLang="ru-RU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Batang" pitchFamily="18" charset="-127"/>
            </a:endParaRPr>
          </a:p>
          <a:p>
            <a:r>
              <a:rPr lang="ru-RU" altLang="ru-RU" sz="4000" dirty="0" smtClean="0">
                <a:latin typeface="Georgia" pitchFamily="18" charset="0"/>
                <a:ea typeface="Batang" pitchFamily="18" charset="-127"/>
              </a:rPr>
              <a:t/>
            </a:r>
            <a:br>
              <a:rPr lang="ru-RU" altLang="ru-RU" sz="4000" dirty="0" smtClean="0">
                <a:latin typeface="Georgia" pitchFamily="18" charset="0"/>
                <a:ea typeface="Batang" pitchFamily="18" charset="-127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20689"/>
            <a:ext cx="65162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dirty="0" smtClean="0">
                <a:latin typeface="Georgia" pitchFamily="18" charset="0"/>
                <a:ea typeface="Batang" pitchFamily="18" charset="-127"/>
              </a:rPr>
              <a:t>  </a:t>
            </a:r>
          </a:p>
          <a:p>
            <a:pPr algn="ctr"/>
            <a:r>
              <a:rPr lang="ru-RU" sz="2400" b="1" dirty="0" smtClean="0">
                <a:latin typeface="Georgia" pitchFamily="18" charset="0"/>
                <a:ea typeface="Batang" pitchFamily="18" charset="-127"/>
              </a:rPr>
              <a:t>ПОРТФОЛИО</a:t>
            </a:r>
            <a:r>
              <a:rPr lang="ru-RU" sz="2800" dirty="0" smtClean="0">
                <a:latin typeface="Georgia" pitchFamily="18" charset="0"/>
                <a:ea typeface="Batang" pitchFamily="18" charset="-127"/>
              </a:rPr>
              <a:t> </a:t>
            </a:r>
            <a:r>
              <a:rPr lang="ru-RU" sz="2400" dirty="0" smtClean="0"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dirty="0" smtClean="0">
                <a:latin typeface="Georgia" pitchFamily="18" charset="0"/>
                <a:ea typeface="Batang" pitchFamily="18" charset="-127"/>
              </a:rPr>
              <a:t/>
            </a:r>
            <a:br>
              <a:rPr lang="ru-RU" sz="2800" dirty="0" smtClean="0">
                <a:latin typeface="Georgia" pitchFamily="18" charset="0"/>
                <a:ea typeface="Batang" pitchFamily="18" charset="-127"/>
              </a:rPr>
            </a:br>
            <a:r>
              <a:rPr lang="ru-RU" sz="2800" dirty="0" smtClean="0">
                <a:latin typeface="Georgia" pitchFamily="18" charset="0"/>
                <a:ea typeface="Batang" pitchFamily="18" charset="-127"/>
              </a:rPr>
              <a:t>   </a:t>
            </a:r>
            <a:r>
              <a:rPr lang="ru-RU" sz="2400" b="1" dirty="0" smtClean="0">
                <a:latin typeface="Georgia" pitchFamily="18" charset="0"/>
                <a:ea typeface="Batang" pitchFamily="18" charset="-127"/>
              </a:rPr>
              <a:t>учителя</a:t>
            </a:r>
            <a:r>
              <a:rPr lang="ru-RU" sz="2400" dirty="0" smtClean="0">
                <a:latin typeface="Georgia" pitchFamily="18" charset="0"/>
                <a:ea typeface="Batang" pitchFamily="18" charset="-127"/>
              </a:rPr>
              <a:t> </a:t>
            </a:r>
            <a:r>
              <a:rPr lang="ru-RU" sz="2400" b="1" dirty="0" smtClean="0">
                <a:latin typeface="Georgia" pitchFamily="18" charset="0"/>
                <a:ea typeface="Batang" pitchFamily="18" charset="-127"/>
              </a:rPr>
              <a:t>физической культуры и ОБЗР    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ea typeface="Batang" pitchFamily="18" charset="-127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МБОУ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«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Приреченская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СОШ»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Рузаевского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муниципального  района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429000"/>
            <a:ext cx="6156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4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</a:t>
            </a:r>
            <a:r>
              <a:rPr lang="ru-RU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Ключниковой</a:t>
            </a:r>
            <a:r>
              <a:rPr lang="ru-RU" sz="4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</a:t>
            </a:r>
            <a:endParaRPr lang="ru-RU" sz="4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Ольги Вячеславовны</a:t>
            </a:r>
            <a:endParaRPr lang="ru-RU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 descr="D:\ОБЖ\OiKf5stn9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31586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Физкультура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404664"/>
            <a:ext cx="5580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7030A0"/>
                </a:solidFill>
                <a:latin typeface="Garamond" pitchFamily="18" charset="0"/>
              </a:rPr>
              <a:t>3. Реализация: </a:t>
            </a:r>
          </a:p>
          <a:p>
            <a:pPr>
              <a:buFontTx/>
              <a:buChar char="-"/>
            </a:pPr>
            <a:r>
              <a:rPr lang="ru-RU" altLang="ru-RU" sz="2800" b="1" dirty="0" smtClean="0">
                <a:solidFill>
                  <a:srgbClr val="7030A0"/>
                </a:solidFill>
                <a:latin typeface="Garamond" pitchFamily="18" charset="0"/>
              </a:rPr>
              <a:t>программ углубленного изучения предмета;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Garamond" pitchFamily="18" charset="0"/>
              </a:rPr>
              <a:t>профильного обучения.</a:t>
            </a:r>
            <a:endParaRPr lang="ru-RU" sz="28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420888"/>
            <a:ext cx="55801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3200" dirty="0" smtClean="0">
              <a:latin typeface="Garamond" pitchFamily="18" charset="0"/>
            </a:endParaRPr>
          </a:p>
          <a:p>
            <a:pPr algn="ctr"/>
            <a:endParaRPr lang="ru-RU" altLang="ru-RU" sz="3200" dirty="0" smtClean="0">
              <a:latin typeface="Garamond" pitchFamily="18" charset="0"/>
            </a:endParaRPr>
          </a:p>
          <a:p>
            <a:pPr algn="ctr"/>
            <a:endParaRPr lang="ru-RU" altLang="ru-RU" sz="3200" dirty="0" smtClean="0">
              <a:latin typeface="Garamond" pitchFamily="18" charset="0"/>
            </a:endParaRPr>
          </a:p>
          <a:p>
            <a:pPr algn="ctr"/>
            <a:endParaRPr lang="ru-RU" altLang="ru-RU" sz="3200" dirty="0" smtClean="0">
              <a:latin typeface="Garamond" pitchFamily="18" charset="0"/>
            </a:endParaRPr>
          </a:p>
          <a:p>
            <a:pPr algn="ctr"/>
            <a:endParaRPr lang="ru-RU" altLang="ru-RU" sz="3200" dirty="0" smtClean="0">
              <a:latin typeface="Garamond" pitchFamily="18" charset="0"/>
            </a:endParaRPr>
          </a:p>
          <a:p>
            <a:pPr algn="ctr"/>
            <a:endParaRPr lang="ru-RU" altLang="ru-RU" sz="32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Физкультура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2664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ru-RU" altLang="ru-RU" sz="2800" b="1" dirty="0" smtClean="0">
                <a:latin typeface="Garamond" pitchFamily="18" charset="0"/>
              </a:rPr>
              <a:t>4. Результаты участия в инновационной (экспериментальной деятельности)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4" name="Прямоугольник 3">
            <a:hlinkClick r:id="rId3" action="ppaction://hlinkfile"/>
          </p:cNvPr>
          <p:cNvSpPr/>
          <p:nvPr/>
        </p:nvSpPr>
        <p:spPr>
          <a:xfrm>
            <a:off x="1691680" y="2828836"/>
            <a:ext cx="64807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i="1" dirty="0" smtClean="0">
              <a:solidFill>
                <a:srgbClr val="000099"/>
              </a:solidFill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i="1" dirty="0" smtClean="0">
              <a:solidFill>
                <a:srgbClr val="000099"/>
              </a:solidFill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i="1" dirty="0" smtClean="0">
              <a:solidFill>
                <a:srgbClr val="000099"/>
              </a:solidFill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i="1" dirty="0" smtClean="0">
              <a:solidFill>
                <a:srgbClr val="000099"/>
              </a:solidFill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i="1" dirty="0" smtClean="0">
              <a:solidFill>
                <a:srgbClr val="000099"/>
              </a:solidFill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i="1" dirty="0" smtClean="0">
              <a:solidFill>
                <a:srgbClr val="000099"/>
              </a:solidFill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u="sng" dirty="0" smtClean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Home\Desktop\Портфолио Ключниковой О.В. 2025 год\Приложение№4\Акция здоровый образ жиз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8"/>
            <a:ext cx="4667902" cy="6223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Портфолио Ключниковой О.В. 2025 год\Приложение№4\Инновационная деятель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158462" cy="5544616"/>
          </a:xfrm>
          <a:prstGeom prst="rect">
            <a:avLst/>
          </a:prstGeom>
          <a:noFill/>
        </p:spPr>
      </p:pic>
      <p:pic>
        <p:nvPicPr>
          <p:cNvPr id="9219" name="Picture 3" descr="C:\Users\Home\Desktop\Портфолио Ключниковой О.В. 2025 год\Приложение№4\Фтбол в шко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188378" cy="5584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Портфолио Ключниковой О.В. 2025 год\Приложение№4\Форум здоровьесбеегающее образо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161281" cy="5904656"/>
          </a:xfrm>
          <a:prstGeom prst="rect">
            <a:avLst/>
          </a:prstGeom>
          <a:noFill/>
        </p:spPr>
      </p:pic>
      <p:pic>
        <p:nvPicPr>
          <p:cNvPr id="10243" name="Picture 3" descr="C:\Users\Home\Desktop\Портфолио Ключниковой О.В. 2025 год\Приложение№4\Футбол в шко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281432" cy="570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Портфолио Ключниковой О.В. 2025 год\Приложение№4\Учитель Здоровья педеогический фору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89213" cy="483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Физкультура\Физкультура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0"/>
            <a:ext cx="2520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Garamond" pitchFamily="18" charset="0"/>
              </a:rPr>
              <a:t>5. Результаты участия обучающихся во Всероссийской предметной олимпиаде.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628800"/>
            <a:ext cx="7596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3200" dirty="0" smtClean="0">
                <a:solidFill>
                  <a:srgbClr val="B80047"/>
                </a:solidFill>
                <a:latin typeface="Garamond" pitchFamily="18" charset="0"/>
              </a:rPr>
              <a:t>       </a:t>
            </a: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dirty="0" smtClean="0">
              <a:solidFill>
                <a:srgbClr val="B80047"/>
              </a:solidFill>
              <a:latin typeface="Garamond" pitchFamily="18" charset="0"/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dirty="0" smtClean="0">
              <a:solidFill>
                <a:srgbClr val="B80047"/>
              </a:solidFill>
              <a:latin typeface="Garamond" pitchFamily="18" charset="0"/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dirty="0" smtClean="0">
              <a:solidFill>
                <a:srgbClr val="B80047"/>
              </a:solidFill>
              <a:latin typeface="Garamond" pitchFamily="18" charset="0"/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dirty="0" smtClean="0">
              <a:solidFill>
                <a:srgbClr val="B80047"/>
              </a:solidFill>
              <a:latin typeface="Garamond" pitchFamily="18" charset="0"/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dirty="0" smtClean="0">
              <a:solidFill>
                <a:srgbClr val="B80047"/>
              </a:solidFill>
              <a:latin typeface="Garamond" pitchFamily="18" charset="0"/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dirty="0" smtClean="0">
              <a:solidFill>
                <a:srgbClr val="B80047"/>
              </a:solidFill>
              <a:latin typeface="Garamond" pitchFamily="18" charset="0"/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dirty="0" smtClean="0">
              <a:solidFill>
                <a:srgbClr val="B80047"/>
              </a:solidFill>
              <a:latin typeface="Garamond" pitchFamily="18" charset="0"/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dirty="0" smtClean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2290" name="Picture 2" descr="C:\Users\Home\Desktop\Портфолио Ключниковой О.В. 2025 год\Приложение№5\ВО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4832898" cy="644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Физкультура\Физкультура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0"/>
            <a:ext cx="30963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Garamond" pitchFamily="18" charset="0"/>
              </a:rPr>
              <a:t>6. Позитивные результаты внеурочной деятельности обучающихся по учебным предметам:(заочные олимпиады, открытые конкурсы, конференции, выставки, турниры, соревнования)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413338"/>
            <a:ext cx="62646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13314" name="Picture 2" descr="C:\Users\Home\Desktop\Портфолио Ключниковой О.В. 2025 год\Приложение№6\1 место Белая ладья 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390533" cy="611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Портфолио Ключниковой О.В. 2025 год\Приложение№6\1 место волейбол 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104456" cy="5472608"/>
          </a:xfrm>
          <a:prstGeom prst="rect">
            <a:avLst/>
          </a:prstGeom>
          <a:noFill/>
        </p:spPr>
      </p:pic>
      <p:pic>
        <p:nvPicPr>
          <p:cNvPr id="14339" name="Picture 3" descr="C:\Users\Home\Desktop\Портфолио Ключниковой О.В. 2025 год\Приложение№6\1 место кожаный мяч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4083918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Портфолио Ключниковой О.В. 2025 год\Приложение№6\2 мест Волейбол 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333410" cy="5777880"/>
          </a:xfrm>
          <a:prstGeom prst="rect">
            <a:avLst/>
          </a:prstGeom>
          <a:noFill/>
        </p:spPr>
      </p:pic>
      <p:pic>
        <p:nvPicPr>
          <p:cNvPr id="15363" name="Picture 3" descr="C:\Users\Home\Desktop\Портфолио Ключниковой О.В. 2025 год\Приложение№6\2 место весёлые старты 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396" y="476672"/>
            <a:ext cx="432048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Desktop\Портфолио Ключниковой О.В. 2025 год\Приложение№6\certificat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54622" cy="4124278"/>
          </a:xfrm>
          <a:prstGeom prst="rect">
            <a:avLst/>
          </a:prstGeom>
          <a:noFill/>
        </p:spPr>
      </p:pic>
      <p:pic>
        <p:nvPicPr>
          <p:cNvPr id="16387" name="Picture 3" descr="C:\Users\Home\Desktop\Портфолио Ключниковой О.В. 2025 год\Приложение№6\certific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588" y="2922362"/>
            <a:ext cx="5491412" cy="393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Физкультура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260648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  <a:latin typeface="Garamond" pitchFamily="18" charset="0"/>
              </a:rPr>
              <a:t>ОБРАЗОВАНИЕ</a:t>
            </a:r>
            <a:endParaRPr lang="ru-RU" sz="4800" b="1" dirty="0">
              <a:latin typeface="Garamond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8851" y="1052736"/>
            <a:ext cx="1955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  <a:hlinkClick r:id="rId3" action="ppaction://hlinkfile"/>
              </a:rPr>
              <a:t>Диплом</a:t>
            </a:r>
            <a:endParaRPr lang="ru-RU" sz="32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9184" y="1916833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Tahoma" pitchFamily="34" charset="0"/>
              </a:rPr>
              <a:t>Профессиональное образование: МГТУ им . А.Н.Косыгина, г.Москва, диплом  КА № 65893, инженер, дата выдачи 21.06.2011 г. , ИСЭО г.Екатеринбург, профессиональная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Tahoma" pitchFamily="34" charset="0"/>
                <a:hlinkClick r:id="rId4" action="ppaction://hlinkfile"/>
              </a:rPr>
              <a:t>переподготовка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Tahoma" pitchFamily="34" charset="0"/>
              </a:rPr>
              <a:t>, Физическая культура и спорт. Учитель, диплом №ПП 000306, дата выдачи 24.09.2015 г.</a:t>
            </a:r>
          </a:p>
          <a:p>
            <a:pPr>
              <a:lnSpc>
                <a:spcPct val="13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Tahoma" pitchFamily="34" charset="0"/>
              </a:rPr>
              <a:t>Стаж педагогической работы (по специальности): 12 лет</a:t>
            </a:r>
          </a:p>
          <a:p>
            <a:pPr>
              <a:lnSpc>
                <a:spcPct val="13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Tahoma" pitchFamily="34" charset="0"/>
              </a:rPr>
              <a:t>Общий трудовой стаж: 30 лет</a:t>
            </a:r>
          </a:p>
          <a:p>
            <a:pPr>
              <a:lnSpc>
                <a:spcPct val="13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Tahoma" pitchFamily="34" charset="0"/>
              </a:rPr>
              <a:t>Наличие квалификационной категории: высшая</a:t>
            </a:r>
          </a:p>
          <a:p>
            <a:pPr>
              <a:lnSpc>
                <a:spcPct val="13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Tahoma" pitchFamily="34" charset="0"/>
              </a:rPr>
              <a:t>Дата последней аттестации: 20.02.2020 г,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 478 от </a:t>
            </a:r>
          </a:p>
          <a:p>
            <a:pPr>
              <a:lnSpc>
                <a:spcPct val="13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21.05.2020г. МОМР</a:t>
            </a:r>
          </a:p>
          <a:p>
            <a:pPr>
              <a:lnSpc>
                <a:spcPct val="13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Портфолио Ключниковой О.В. 2025 год\Приложение№6\IMG_20250202_192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76673"/>
            <a:ext cx="4356483" cy="5808644"/>
          </a:xfrm>
          <a:prstGeom prst="rect">
            <a:avLst/>
          </a:prstGeom>
          <a:noFill/>
        </p:spPr>
      </p:pic>
      <p:pic>
        <p:nvPicPr>
          <p:cNvPr id="17411" name="Picture 3" descr="C:\Users\Home\Desktop\Портфолио Ключниковой О.В. 2025 год\Приложение№6\IMG_20250202_192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404402" cy="587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me\Desktop\Портфолио Ключниковой О.В. 2025 год\Приложение№6\IMG_20250202_192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417840" cy="5890453"/>
          </a:xfrm>
          <a:prstGeom prst="rect">
            <a:avLst/>
          </a:prstGeom>
          <a:noFill/>
        </p:spPr>
      </p:pic>
      <p:pic>
        <p:nvPicPr>
          <p:cNvPr id="18435" name="Picture 3" descr="C:\Users\Home\Desktop\Портфолио Ключниковой О.В. 2025 год\Приложение№6\IMG_20250202_192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404402" cy="587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Портфолио Ключниковой О.В. 2025 год\Приложение№6\IMG_20250202_192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428492" cy="5904656"/>
          </a:xfrm>
          <a:prstGeom prst="rect">
            <a:avLst/>
          </a:prstGeom>
          <a:noFill/>
        </p:spPr>
      </p:pic>
      <p:pic>
        <p:nvPicPr>
          <p:cNvPr id="19459" name="Picture 3" descr="C:\Users\Home\Desktop\Портфолио Ключниковой О.В. 2025 год\Приложение№6\IMG_20250202_19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592" y="476672"/>
            <a:ext cx="4458408" cy="5944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Портфолио Ключниковой О.В. 2025 год\Приложение№6\IMG_20250202_192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188378" cy="5584504"/>
          </a:xfrm>
          <a:prstGeom prst="rect">
            <a:avLst/>
          </a:prstGeom>
          <a:noFill/>
        </p:spPr>
      </p:pic>
      <p:pic>
        <p:nvPicPr>
          <p:cNvPr id="20483" name="Picture 3" descr="C:\Users\Home\Desktop\Портфолио Ключниковой О.В. 2025 год\Приложение№6\IMG_20250202_192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21246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ome\Desktop\Портфолио Ключниковой О.В. 2025 год\Приложение№6\IMG_20250202_192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266474" cy="5688632"/>
          </a:xfrm>
          <a:prstGeom prst="rect">
            <a:avLst/>
          </a:prstGeom>
          <a:noFill/>
        </p:spPr>
      </p:pic>
      <p:pic>
        <p:nvPicPr>
          <p:cNvPr id="21507" name="Picture 3" descr="C:\Users\Home\Desktop\Портфолио Ключниковой О.В. 2025 год\Приложение№6\KV0x_HQoy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360" y="260648"/>
            <a:ext cx="4392949" cy="620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Портфолио Ключниковой О.В. 2025 год\Приложение№6\Screenshot 2023-09-24 at 09-50-39 1966 · Входящие — Яндекс Поч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5" y="476672"/>
            <a:ext cx="4184485" cy="5760640"/>
          </a:xfrm>
          <a:prstGeom prst="rect">
            <a:avLst/>
          </a:prstGeom>
          <a:noFill/>
        </p:spPr>
      </p:pic>
      <p:pic>
        <p:nvPicPr>
          <p:cNvPr id="22531" name="Picture 3" descr="C:\Users\Home\Desktop\Портфолио Ключниковой О.В. 2025 год\Приложение№6\Волейбол 2 место 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46196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Портфолио Ключниковой О.В. 2025 год\Приложение№6\Грамота Дорога Безопасности 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420884" cy="5894512"/>
          </a:xfrm>
          <a:prstGeom prst="rect">
            <a:avLst/>
          </a:prstGeom>
          <a:noFill/>
        </p:spPr>
      </p:pic>
      <p:pic>
        <p:nvPicPr>
          <p:cNvPr id="23555" name="Picture 3" descr="C:\Users\Home\Desktop\Портфолио Ключниковой О.В. 2025 год\Приложение№6\Диплом 1 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5"/>
            <a:ext cx="4392488" cy="585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Портфолио Ключниковой О.В. 2025 год\Приложение№6\Диплом 2 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603440" cy="6137920"/>
          </a:xfrm>
          <a:prstGeom prst="rect">
            <a:avLst/>
          </a:prstGeom>
          <a:noFill/>
        </p:spPr>
      </p:pic>
      <p:pic>
        <p:nvPicPr>
          <p:cNvPr id="24579" name="Picture 3" descr="C:\Users\Home\Desktop\Портфолио Ключниковой О.В. 2025 год\Приложение№6\Диплом Богда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386080" cy="620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Портфолио Ключниковой О.В. 2025 год\Приложение№6\Скворцов Елисей Алексеевич-1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1"/>
            <a:ext cx="5580112" cy="3945576"/>
          </a:xfrm>
          <a:prstGeom prst="rect">
            <a:avLst/>
          </a:prstGeom>
          <a:noFill/>
        </p:spPr>
      </p:pic>
      <p:pic>
        <p:nvPicPr>
          <p:cNvPr id="25603" name="Picture 3" descr="C:\Users\Home\Desktop\Портфолио Ключниковой О.В. 2025 год\Приложение№6\Г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161123" cy="5548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Портфолио Ключниковой О.В. 2025 год\Приложение№6\ГТО 2 прик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28" y="332656"/>
            <a:ext cx="4428492" cy="5904656"/>
          </a:xfrm>
          <a:prstGeom prst="rect">
            <a:avLst/>
          </a:prstGeom>
          <a:noFill/>
        </p:spPr>
      </p:pic>
      <p:pic>
        <p:nvPicPr>
          <p:cNvPr id="26627" name="Picture 3" descr="C:\Users\Home\Desktop\Портфолио Ключниковой О.В. 2025 год\Приложение№6\Конкурс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048" y="260648"/>
            <a:ext cx="4532952" cy="6043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Физкультура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260648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  <a:latin typeface="Garamond" pitchFamily="18" charset="0"/>
              </a:rPr>
              <a:t>ОБРАЗОВАНИЕ</a:t>
            </a:r>
            <a:endParaRPr lang="ru-RU" sz="4800" b="1" dirty="0"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9184" y="1916833"/>
            <a:ext cx="73448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1Дипл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6704512" cy="502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Физкультура\Физкультура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6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332656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7030A0"/>
                </a:solidFill>
                <a:latin typeface="Garamond" pitchFamily="18" charset="0"/>
              </a:rPr>
              <a:t>7. Наличие публикаций</a:t>
            </a:r>
            <a:endParaRPr lang="ru-RU" sz="28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96752"/>
            <a:ext cx="7272808" cy="3361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dirty="0" smtClean="0">
              <a:solidFill>
                <a:srgbClr val="280099"/>
              </a:solidFill>
              <a:latin typeface="Garamond" pitchFamily="18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dirty="0" smtClean="0">
              <a:solidFill>
                <a:srgbClr val="280099"/>
              </a:solidFill>
              <a:latin typeface="Garamond" pitchFamily="18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dirty="0" smtClean="0">
              <a:solidFill>
                <a:srgbClr val="000099"/>
              </a:solidFill>
              <a:latin typeface="Garamond" pitchFamily="18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dirty="0" smtClean="0">
              <a:solidFill>
                <a:srgbClr val="000099"/>
              </a:solidFill>
              <a:latin typeface="Garamond" pitchFamily="18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dirty="0" smtClean="0">
              <a:solidFill>
                <a:srgbClr val="000099"/>
              </a:solidFill>
              <a:latin typeface="Garamond" pitchFamily="18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dirty="0" smtClean="0">
              <a:solidFill>
                <a:srgbClr val="000099"/>
              </a:solidFill>
              <a:latin typeface="Garamond" pitchFamily="18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dirty="0" smtClean="0">
              <a:solidFill>
                <a:srgbClr val="000099"/>
              </a:solidFill>
              <a:latin typeface="Garamond" pitchFamily="18" charset="0"/>
            </a:endParaRPr>
          </a:p>
          <a:p>
            <a:pPr>
              <a:lnSpc>
                <a:spcPct val="8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dirty="0" smtClean="0">
              <a:solidFill>
                <a:srgbClr val="000099"/>
              </a:solidFill>
              <a:latin typeface="Garamond" pitchFamily="18" charset="0"/>
            </a:endParaRPr>
          </a:p>
        </p:txBody>
      </p:sp>
      <p:pic>
        <p:nvPicPr>
          <p:cNvPr id="27650" name="Picture 2" descr="C:\Users\Home\Desktop\Портфолио Ключниковой О.В. 2025 год\Приложение№7\Публик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4664"/>
            <a:ext cx="4512414" cy="601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Портфолио Ключниковой О.В. 2025 год\Приложение№7\Публикация в Рузаевской газе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152117" cy="536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Home\Desktop\Портфолио Ключниковой О.В. 2025 год\Приложение№7\Свидетельство о публик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563061" cy="5346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ome\Desktop\Портфолио Ключниковой О.В. 2025 год\Приложение№7\Свидетельство проекта infourok.ru №ШВ39624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640366" cy="5151862"/>
          </a:xfrm>
          <a:prstGeom prst="rect">
            <a:avLst/>
          </a:prstGeom>
          <a:noFill/>
        </p:spPr>
      </p:pic>
      <p:pic>
        <p:nvPicPr>
          <p:cNvPr id="29699" name="Picture 3" descr="C:\Users\Home\Desktop\Портфолио Ключниковой О.В. 2025 год\Приложение№7\Сертификат о редакционной экспертизе публик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807201" cy="5385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ome\Desktop\Портфолио Ключниковой О.В. 2025 год\Приложение№7\Сертификат ИКТ компетент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6164" cy="4323856"/>
          </a:xfrm>
          <a:prstGeom prst="rect">
            <a:avLst/>
          </a:prstGeom>
          <a:noFill/>
        </p:spPr>
      </p:pic>
      <p:pic>
        <p:nvPicPr>
          <p:cNvPr id="30723" name="Picture 3" descr="C:\Users\Home\Desktop\Портфолио Ключниковой О.В. 2025 год\Приложение№7\Страница из сборника Обобщение П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646" y="3275101"/>
            <a:ext cx="5770354" cy="358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Физкультура\Физкультура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404664"/>
            <a:ext cx="5796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7030A0"/>
                </a:solidFill>
                <a:latin typeface="Garamond" pitchFamily="18" charset="0"/>
              </a:rPr>
              <a:t>8. Наличие авторских</a:t>
            </a:r>
            <a:br>
              <a:rPr lang="ru-RU" altLang="ru-RU" sz="2800" b="1" dirty="0" smtClean="0">
                <a:solidFill>
                  <a:srgbClr val="7030A0"/>
                </a:solidFill>
                <a:latin typeface="Garamond" pitchFamily="18" charset="0"/>
              </a:rPr>
            </a:br>
            <a:r>
              <a:rPr lang="ru-RU" altLang="ru-RU" sz="2800" b="1" dirty="0" smtClean="0">
                <a:solidFill>
                  <a:srgbClr val="7030A0"/>
                </a:solidFill>
                <a:latin typeface="Garamond" pitchFamily="18" charset="0"/>
              </a:rPr>
              <a:t> программ , методических пособий, методических рекомендаций</a:t>
            </a:r>
            <a:endParaRPr lang="ru-RU" sz="28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564904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i="1" dirty="0" smtClean="0">
              <a:solidFill>
                <a:srgbClr val="280099"/>
              </a:solidFill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i="1" dirty="0" smtClean="0">
              <a:solidFill>
                <a:srgbClr val="280099"/>
              </a:solidFill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i="1" dirty="0" smtClean="0">
              <a:solidFill>
                <a:srgbClr val="280099"/>
              </a:solidFill>
            </a:endParaRPr>
          </a:p>
          <a:p>
            <a:pPr marL="677863" indent="-677863">
              <a:buFont typeface="Times New Roman" pitchFamily="18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i="1" dirty="0" smtClean="0">
              <a:solidFill>
                <a:srgbClr val="280099"/>
              </a:solidFill>
            </a:endParaRPr>
          </a:p>
          <a:p>
            <a:pPr marL="677863" indent="-677863">
              <a:buFont typeface="Times New Roman" pitchFamily="18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i="1" dirty="0" smtClean="0">
              <a:solidFill>
                <a:srgbClr val="280099"/>
              </a:solidFill>
            </a:endParaRPr>
          </a:p>
          <a:p>
            <a:pPr marL="677863" indent="-677863">
              <a:buFont typeface="Times New Roman" pitchFamily="18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i="1" dirty="0" smtClean="0">
              <a:solidFill>
                <a:srgbClr val="280099"/>
              </a:solidFill>
            </a:endParaRPr>
          </a:p>
          <a:p>
            <a:pPr marL="677863" indent="-677863">
              <a:buFont typeface="Times New Roman" pitchFamily="18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3200" i="1" dirty="0" smtClean="0">
              <a:solidFill>
                <a:srgbClr val="28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Физкультура\Физкультура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6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0"/>
            <a:ext cx="3384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Garamond" pitchFamily="18" charset="0"/>
              </a:rPr>
              <a:t>9.Выступления на заседаниях методических советов, научно-практических конференциях, педагогических чтениях, семинарах, секциях, форумах, радиопередачах(</a:t>
            </a:r>
            <a:r>
              <a:rPr lang="ru-RU" altLang="ru-RU" sz="2800" b="1" dirty="0" err="1" smtClean="0">
                <a:latin typeface="Garamond" pitchFamily="18" charset="0"/>
              </a:rPr>
              <a:t>очно</a:t>
            </a:r>
            <a:r>
              <a:rPr lang="ru-RU" altLang="ru-RU" sz="2800" b="1" dirty="0" smtClean="0">
                <a:latin typeface="Garamond" pitchFamily="18" charset="0"/>
              </a:rPr>
              <a:t>) и т.д.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56490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863" indent="-677863" algn="ctr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</p:txBody>
      </p:sp>
      <p:pic>
        <p:nvPicPr>
          <p:cNvPr id="31746" name="Picture 2" descr="C:\Users\Home\Desktop\Портфолио Ключниковой О.В. 2025 год\Приложение№9\Выступление на муниципальном семинаре учителей физической культуры и ОБЗ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521792" cy="6029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ome\Desktop\Портфолио Ключниковой О.В. 2025 год\Приложение№9\Выступл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996444" cy="5328592"/>
          </a:xfrm>
          <a:prstGeom prst="rect">
            <a:avLst/>
          </a:prstGeom>
          <a:noFill/>
        </p:spPr>
      </p:pic>
      <p:pic>
        <p:nvPicPr>
          <p:cNvPr id="32771" name="Picture 3" descr="C:\Users\Home\Desktop\Портфолио Ключниковой О.В. 2025 год\Приложение№9\Сертифи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6506"/>
            <a:ext cx="3982250" cy="568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ome\Desktop\Портфолио Ключниковой О.В. 2025 год\Приложение№9\Учитель Здоров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561942" cy="639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Физкультура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35283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Garamond" pitchFamily="18" charset="0"/>
              </a:rPr>
              <a:t>10. Проведение открытых уроков, мастер – классов, мероприятий (</a:t>
            </a:r>
            <a:r>
              <a:rPr lang="ru-RU" sz="2800" b="1" dirty="0" err="1" smtClean="0">
                <a:latin typeface="Garamond" pitchFamily="18" charset="0"/>
              </a:rPr>
              <a:t>очно</a:t>
            </a:r>
            <a:r>
              <a:rPr lang="ru-RU" sz="2800" b="1" dirty="0" smtClean="0">
                <a:latin typeface="Garamond" pitchFamily="18" charset="0"/>
              </a:rPr>
              <a:t>)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34818" name="Picture 2" descr="C:\Users\Home\Desktop\Портфолио Ключниковой О.В. 2025 год\Приложение №10\Внеклассные мерприят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458408" cy="5944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esktop\2Диплом переподготовка физическая культу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47727" cy="5960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ome\Desktop\Портфолио Ключниковой О.В. 2025 год\Приложение №10\Муниципальное мероприятие для учителей физической культу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508862" cy="6011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Физкультура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260648"/>
            <a:ext cx="62646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Garamond" pitchFamily="18" charset="0"/>
              </a:rPr>
              <a:t>11. Наставничество.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Физкультура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62646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Garamond" pitchFamily="18" charset="0"/>
              </a:rPr>
              <a:t>12. Экспертная деятельность.</a:t>
            </a:r>
            <a:r>
              <a:rPr lang="ru-RU" sz="2800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36866" name="Picture 2" descr="C:\Users\Home\Desktop\Портфолио Ключниковой О.В. 2025 год\Приложение №12\Справка от ОО экспертная деятельн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125703" cy="5524175"/>
          </a:xfrm>
          <a:prstGeom prst="rect">
            <a:avLst/>
          </a:prstGeom>
          <a:noFill/>
        </p:spPr>
      </p:pic>
      <p:pic>
        <p:nvPicPr>
          <p:cNvPr id="36867" name="Picture 3" descr="C:\Users\Home\Desktop\Портфолио Ключниковой О.В. 2025 год\Приложение №12\Экспертная-деятельность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93158"/>
            <a:ext cx="3944855" cy="5576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Физкультура\Физкультура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2808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Garamond" pitchFamily="18" charset="0"/>
              </a:rPr>
              <a:t>13.Общественно-педагогическая активность педагога: участие в работе педагогических сообществ, комиссий, жюри конкурсов.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212976"/>
            <a:ext cx="69847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400" i="1" dirty="0" smtClean="0"/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400" i="1" dirty="0" smtClean="0"/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400" i="1" dirty="0" smtClean="0"/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400" i="1" dirty="0" smtClean="0"/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400" i="1" dirty="0" smtClean="0"/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400" i="1" dirty="0" smtClean="0"/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400" i="1" dirty="0" smtClean="0"/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400" i="1" dirty="0" smtClean="0"/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u="sng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37890" name="Picture 2" descr="C:\Users\Home\Desktop\Портфолио Ключниковой О.В. 2025 год\Приложение №13\Жюри ВОШ по физической культур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78599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Home\Desktop\Портфолио Ключниковой О.В. 2025 год\Приложение №13\Жюри конкурса Учитель здоров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120700" cy="5894512"/>
          </a:xfrm>
          <a:prstGeom prst="rect">
            <a:avLst/>
          </a:prstGeom>
          <a:noFill/>
        </p:spPr>
      </p:pic>
      <p:pic>
        <p:nvPicPr>
          <p:cNvPr id="38915" name="Picture 3" descr="C:\Users\Home\Desktop\Портфолио Ключниковой О.В. 2025 год\Приложение №13\Педагогические сообщест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503921" cy="6005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Home\Desktop\Портфолио Ключниковой О.В. 2025 год\Приложение №13\Сертификат о создании личного сайта Infourok.ru № 87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144187" cy="5862020"/>
          </a:xfrm>
          <a:prstGeom prst="rect">
            <a:avLst/>
          </a:prstGeom>
          <a:noFill/>
        </p:spPr>
      </p:pic>
      <p:pic>
        <p:nvPicPr>
          <p:cNvPr id="39939" name="Picture 3" descr="C:\Users\Home\Desktop\Портфолио Ключниковой О.В. 2025 год\Приложение №13\Справка председатель профко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4562868" cy="6083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Home\Desktop\Портфолио Ключниковой О.В. 2025 год\Приложение №13\Учитель Здоровья член жю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291"/>
            <a:ext cx="4508434" cy="6597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Desktop\Физкультура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Garamond" pitchFamily="18" charset="0"/>
              </a:rPr>
              <a:t>14. Участие педагога в профессиональных конкурсах</a:t>
            </a:r>
          </a:p>
        </p:txBody>
      </p:sp>
      <p:pic>
        <p:nvPicPr>
          <p:cNvPr id="3074" name="Picture 2" descr="C:\Users\Home\Desktop\Конкурсы педагогического мастерств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5496"/>
            <a:ext cx="4974378" cy="663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229529" cy="6361212"/>
          </a:xfrm>
          <a:prstGeom prst="rect">
            <a:avLst/>
          </a:prstGeom>
          <a:noFill/>
        </p:spPr>
      </p:pic>
      <p:pic>
        <p:nvPicPr>
          <p:cNvPr id="1027" name="Picture 3" descr="C:\Users\Home\Desktop\2021 (2)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29529" cy="6361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202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099272" cy="6165304"/>
          </a:xfrm>
          <a:prstGeom prst="rect">
            <a:avLst/>
          </a:prstGeom>
          <a:noFill/>
        </p:spPr>
      </p:pic>
      <p:pic>
        <p:nvPicPr>
          <p:cNvPr id="2051" name="Picture 3" descr="C:\Users\Home\Desktop\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038019" cy="6073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3Диплом переподготовка ОБ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43737" cy="6032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81121" cy="6201325"/>
          </a:xfrm>
          <a:prstGeom prst="rect">
            <a:avLst/>
          </a:prstGeom>
          <a:noFill/>
        </p:spPr>
      </p:pic>
      <p:pic>
        <p:nvPicPr>
          <p:cNvPr id="1026" name="Picture 2" descr="C:\Users\Home\Desktop\2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471" y="260648"/>
            <a:ext cx="4229529" cy="6361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:\Users\Home\Desktop\Портфолио Ключниковой О.В. 2025 год\Приложение №14\Приказ ГТО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499992" cy="5999989"/>
          </a:xfrm>
          <a:prstGeom prst="rect">
            <a:avLst/>
          </a:prstGeom>
          <a:noFill/>
        </p:spPr>
      </p:pic>
      <p:pic>
        <p:nvPicPr>
          <p:cNvPr id="2050" name="Picture 2" descr="C:\Users\Home\Desktop\Г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10" y="476672"/>
            <a:ext cx="426647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Физкультура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4046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7030A0"/>
                </a:solidFill>
                <a:latin typeface="Garamond" pitchFamily="18" charset="0"/>
              </a:rPr>
              <a:t>15. Награды и поощрения педагога.</a:t>
            </a:r>
            <a:endParaRPr lang="ru-RU" sz="28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996952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000" b="1" u="sng" dirty="0" smtClean="0">
              <a:solidFill>
                <a:srgbClr val="280099"/>
              </a:solidFill>
              <a:latin typeface="Garamond" pitchFamily="18" charset="0"/>
            </a:endParaRPr>
          </a:p>
          <a:p>
            <a:pPr marL="677863" indent="-677863">
              <a:buFont typeface="Times New Roman" pitchFamily="18" charset="0"/>
              <a:buChar char="•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400" i="1" dirty="0" smtClean="0">
              <a:solidFill>
                <a:srgbClr val="280099"/>
              </a:solidFill>
            </a:endParaRPr>
          </a:p>
        </p:txBody>
      </p:sp>
      <p:pic>
        <p:nvPicPr>
          <p:cNvPr id="1026" name="Picture 2" descr="C:\Users\Home\Desktop\Благодарность от Инфоур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69390"/>
            <a:ext cx="4165509" cy="5888610"/>
          </a:xfrm>
          <a:prstGeom prst="rect">
            <a:avLst/>
          </a:prstGeom>
          <a:noFill/>
        </p:spPr>
      </p:pic>
      <p:pic>
        <p:nvPicPr>
          <p:cNvPr id="1027" name="Picture 3" descr="C:\Users\Home\Desktop\Ключникова Ольга Вячеславовна-1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4155952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Home\Desktop\Портфолио Ключниковой О.В. 2025 год\Приложение №15\Благодарность от Мега тала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95115" cy="3672408"/>
          </a:xfrm>
          <a:prstGeom prst="rect">
            <a:avLst/>
          </a:prstGeom>
          <a:noFill/>
        </p:spPr>
      </p:pic>
      <p:pic>
        <p:nvPicPr>
          <p:cNvPr id="48131" name="Picture 3" descr="C:\Users\Home\Desktop\Портфолио Ключниковой О.В. 2025 год\Приложение №15\Благодарность от Мега Талан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4872" y="2996952"/>
            <a:ext cx="5449128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Home\Desktop\Портфолио Ключниковой О.В. 2025 год\Приложение №15\Благодарственное 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293434" cy="6021959"/>
          </a:xfrm>
          <a:prstGeom prst="rect">
            <a:avLst/>
          </a:prstGeom>
          <a:noFill/>
        </p:spPr>
      </p:pic>
      <p:pic>
        <p:nvPicPr>
          <p:cNvPr id="49155" name="Picture 3" descr="C:\Users\Home\Desktop\Портфолио Ключниковой О.В. 2025 год\Приложение №15\Благодарность от Рузаевской районной организации профсоюза работникой образо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4470322" cy="5960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Home\Desktop\Портфолио Ключниковой О.В. 2025 год\Приложение №15\Благодарность проекта infourok.ru2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139952" cy="5859093"/>
          </a:xfrm>
          <a:prstGeom prst="rect">
            <a:avLst/>
          </a:prstGeom>
          <a:noFill/>
        </p:spPr>
      </p:pic>
      <p:pic>
        <p:nvPicPr>
          <p:cNvPr id="50179" name="Picture 3" descr="C:\Users\Home\Desktop\Портфолио Ключниковой О.В. 2025 год\Приложение №15\Почётная грамота Трудовая доблесть Рос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4364423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Home\Desktop\Портфолио Ключниковой О.В. 2025 год\Дипломы\Приказ о предыдущей аттестации 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308304" cy="5744405"/>
          </a:xfrm>
          <a:prstGeom prst="rect">
            <a:avLst/>
          </a:prstGeom>
          <a:noFill/>
        </p:spPr>
      </p:pic>
      <p:pic>
        <p:nvPicPr>
          <p:cNvPr id="4100" name="Picture 4" descr="C:\Users\Home\Desktop\Портфолио Ключниковой О.В. 2025 год\Дипломы\Приказ о предыдущей аттес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896" y="620688"/>
            <a:ext cx="4222287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Физкультура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4860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Garamond" pitchFamily="18" charset="0"/>
              </a:rPr>
              <a:t>1.Стабильные положительные результаты (положительная динамика) освоения обучающимися образовательных программ по итогам мониторингов, проводимых организацией.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348880"/>
            <a:ext cx="7128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5122" name="Picture 2" descr="C:\Users\Home\Desktop\Портфолио Ключниковой О.В. 2025 год\Приложение№1\Внутренний манитор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07" y="809328"/>
            <a:ext cx="4392693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Портфолио Ключниковой О.В. 2025 год\Приложение№1\Качество зна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564185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Физкультура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360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Garamond" pitchFamily="18" charset="0"/>
              </a:rPr>
              <a:t>2.Положительные результаты освоения обучающимися образовательных программ по итогам внешнего мониторинга системы образования (результаты ГИА не учитываются)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492896"/>
            <a:ext cx="5022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b="1" dirty="0" smtClean="0">
              <a:latin typeface="Garamond" pitchFamily="18" charset="0"/>
            </a:endParaRPr>
          </a:p>
          <a:p>
            <a:pPr algn="ctr"/>
            <a:endParaRPr lang="ru-RU" altLang="ru-RU" sz="2800" b="1" dirty="0" smtClean="0">
              <a:latin typeface="Garamond" pitchFamily="18" charset="0"/>
            </a:endParaRPr>
          </a:p>
          <a:p>
            <a:pPr algn="ctr"/>
            <a:endParaRPr lang="ru-RU" altLang="ru-RU" sz="2800" b="1" dirty="0" smtClean="0">
              <a:latin typeface="Garamond" pitchFamily="18" charset="0"/>
            </a:endParaRPr>
          </a:p>
          <a:p>
            <a:pPr algn="ctr"/>
            <a:endParaRPr lang="ru-RU" altLang="ru-RU" sz="2800" b="1" dirty="0" smtClean="0">
              <a:latin typeface="Garamond" pitchFamily="18" charset="0"/>
            </a:endParaRPr>
          </a:p>
          <a:p>
            <a:pPr algn="ctr"/>
            <a:endParaRPr lang="ru-RU" altLang="ru-RU" sz="2800" b="1" dirty="0" smtClean="0">
              <a:latin typeface="Garamond" pitchFamily="18" charset="0"/>
            </a:endParaRPr>
          </a:p>
          <a:p>
            <a:pPr algn="ctr"/>
            <a:endParaRPr lang="ru-RU" altLang="ru-RU" sz="2800" b="1" dirty="0" smtClean="0">
              <a:latin typeface="Garamond" pitchFamily="18" charset="0"/>
            </a:endParaRPr>
          </a:p>
          <a:p>
            <a:pPr algn="ctr"/>
            <a:endParaRPr lang="ru-RU" altLang="ru-RU" sz="2800" b="1" dirty="0" smtClean="0">
              <a:latin typeface="Garamond" pitchFamily="18" charset="0"/>
            </a:endParaRPr>
          </a:p>
          <a:p>
            <a:pPr algn="ctr"/>
            <a:endParaRPr lang="ru-RU" altLang="ru-RU" sz="2800" b="1" dirty="0" smtClean="0">
              <a:latin typeface="Garamond" pitchFamily="18" charset="0"/>
            </a:endParaRPr>
          </a:p>
          <a:p>
            <a:pPr algn="ctr"/>
            <a:endParaRPr lang="ru-RU" altLang="ru-RU" sz="2800" b="1" dirty="0" smtClean="0">
              <a:latin typeface="Garamond" pitchFamily="18" charset="0"/>
            </a:endParaRPr>
          </a:p>
        </p:txBody>
      </p:sp>
      <p:pic>
        <p:nvPicPr>
          <p:cNvPr id="7170" name="Picture 2" descr="C:\Users\Home\Desktop\Портфолио Ключниковой О.В. 2025 год\Приложение№2\Внешний манитор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791040"/>
            <a:ext cx="4758354" cy="6344472"/>
          </a:xfrm>
          <a:prstGeom prst="rect">
            <a:avLst/>
          </a:prstGeom>
          <a:noFill/>
        </p:spPr>
      </p:pic>
      <p:pic>
        <p:nvPicPr>
          <p:cNvPr id="7171" name="Picture 3" descr="C:\Users\Home\Desktop\Портфолио Ключниковой О.В. 2025 год\Приложение№2\Внешний маниторин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0779"/>
            <a:ext cx="3960440" cy="6727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836</TotalTime>
  <Words>273</Words>
  <Application>Microsoft Office PowerPoint</Application>
  <PresentationFormat>Экран (4:3)</PresentationFormat>
  <Paragraphs>138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75</cp:revision>
  <dcterms:created xsi:type="dcterms:W3CDTF">2016-11-23T19:15:55Z</dcterms:created>
  <dcterms:modified xsi:type="dcterms:W3CDTF">2025-03-26T16:43:55Z</dcterms:modified>
</cp:coreProperties>
</file>