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4"/>
  </p:handoutMasterIdLst>
  <p:sldIdLst>
    <p:sldId id="256" r:id="rId2"/>
    <p:sldId id="260" r:id="rId3"/>
    <p:sldId id="261" r:id="rId4"/>
    <p:sldId id="262" r:id="rId5"/>
    <p:sldId id="264" r:id="rId6"/>
    <p:sldId id="265" r:id="rId7"/>
    <p:sldId id="267" r:id="rId8"/>
    <p:sldId id="269" r:id="rId9"/>
    <p:sldId id="271" r:id="rId10"/>
    <p:sldId id="270" r:id="rId11"/>
    <p:sldId id="272" r:id="rId12"/>
    <p:sldId id="26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A5896"/>
    <a:srgbClr val="173A8D"/>
    <a:srgbClr val="0F2741"/>
    <a:srgbClr val="001736"/>
    <a:srgbClr val="003374"/>
    <a:srgbClr val="C9A093"/>
    <a:srgbClr val="F1F1F1"/>
    <a:srgbClr val="385592"/>
    <a:srgbClr val="1D3C7A"/>
    <a:srgbClr val="21396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8934" autoAdjust="0"/>
  </p:normalViewPr>
  <p:slideViewPr>
    <p:cSldViewPr snapToGrid="0">
      <p:cViewPr varScale="1">
        <p:scale>
          <a:sx n="87" d="100"/>
          <a:sy n="87" d="100"/>
        </p:scale>
        <p:origin x="-1315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084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0094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2182" y="295742"/>
            <a:ext cx="7839635" cy="977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17231"/>
            <a:ext cx="9144000" cy="69752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8587" y="2813524"/>
            <a:ext cx="4293576" cy="2495532"/>
          </a:xfrm>
        </p:spPr>
        <p:txBody>
          <a:bodyPr>
            <a:noAutofit/>
          </a:bodyPr>
          <a:lstStyle/>
          <a:p>
            <a:r>
              <a:rPr lang="ru-RU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Презентация опыта работы</a:t>
            </a:r>
            <a:r>
              <a:rPr lang="ru-RU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itchFamily="66" charset="0"/>
              </a:rPr>
              <a:t/>
            </a:r>
            <a:br>
              <a:rPr lang="ru-RU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itchFamily="66" charset="0"/>
              </a:rPr>
            </a:br>
            <a:endParaRPr lang="en-US" sz="5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3A5896"/>
              </a:solidFill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198" y="6079196"/>
            <a:ext cx="8065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Автор: Скворцова Наталья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Игорьевна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учитель ИЗО и технологии  МБОУ «Приреченская СОШ» </a:t>
            </a:r>
          </a:p>
        </p:txBody>
      </p:sp>
    </p:spTree>
    <p:extLst>
      <p:ext uri="{BB962C8B-B14F-4D97-AF65-F5344CB8AC3E}">
        <p14:creationId xmlns:p14="http://schemas.microsoft.com/office/powerpoint/2010/main" xmlns="" val="2480652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3F69034-5861-476C-9C7F-4893DFAB70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9953" y="382299"/>
            <a:ext cx="2456330" cy="341518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5AAACB4-CB52-4932-B848-26AEEDB7DB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05479" y="382299"/>
            <a:ext cx="2333041" cy="3429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D63C086-8D20-4C85-8640-D6C4D95AB6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70893" y="404711"/>
            <a:ext cx="2412620" cy="3429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76776829-A62A-49DF-B13B-B9B436E96A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5205" y="3657599"/>
            <a:ext cx="1979972" cy="284013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1CC59FF6-53FE-439C-A7CC-42D2D5AE64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0870" y="3657599"/>
            <a:ext cx="1979926" cy="284013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DD1CBB4D-5693-4131-83D1-48517AB1DC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1600" y="3657598"/>
            <a:ext cx="2009693" cy="284013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BE718DB-AAA9-494E-877C-1B3247BE22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2707" y="3657598"/>
            <a:ext cx="2042731" cy="28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3858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>
        <p14:prism isContent="1"/>
      </p:transition>
    </mc:Choice>
    <mc:Fallback>
      <p:transition spd="slow" advTm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35205ED-283C-4F66-9269-A7FAF8A19B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69735" y="367553"/>
            <a:ext cx="2403372" cy="338471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9C4321F-CFB0-4880-BF76-F2F4F4162B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81687" y="3905083"/>
            <a:ext cx="3663682" cy="258536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5CCF375-B320-433A-BBCC-08176CD99B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1039285" y="3279301"/>
            <a:ext cx="2707342" cy="37886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5740083-8EF1-4BF1-A320-FF46F0772E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100" y="367553"/>
            <a:ext cx="2366873" cy="33847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73613A1-40C7-4812-A9E8-774F1BF7F2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98925" y="367553"/>
            <a:ext cx="2659619" cy="378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8588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7832" y="407024"/>
            <a:ext cx="8188336" cy="2519056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4800" b="1" dirty="0">
                <a:solidFill>
                  <a:schemeClr val="accent6">
                    <a:lumMod val="50000"/>
                  </a:schemeClr>
                </a:solidFill>
              </a:rPr>
              <a:t>«Если учитель соединяет в себе любовь к делу и к ученикам, - он совершенный учитель» </a:t>
            </a:r>
          </a:p>
          <a:p>
            <a:pPr marL="0" indent="0" algn="r">
              <a:buNone/>
            </a:pPr>
            <a:r>
              <a:rPr lang="ru-RU" dirty="0"/>
              <a:t>                  </a:t>
            </a:r>
            <a:r>
              <a:rPr lang="ru-RU" b="1" dirty="0">
                <a:solidFill>
                  <a:srgbClr val="00B050"/>
                </a:solidFill>
              </a:rPr>
              <a:t>Л.Н. Толстой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233471E-053F-4908-9291-D94E1B3D748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4184" y="2706624"/>
            <a:ext cx="4888992" cy="3666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964082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2182" y="295742"/>
            <a:ext cx="7839635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4105" y="539261"/>
            <a:ext cx="8416480" cy="6002215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sz="4800" b="1" i="1" dirty="0">
                <a:solidFill>
                  <a:schemeClr val="accent6">
                    <a:lumMod val="50000"/>
                  </a:schemeClr>
                </a:solidFill>
              </a:rPr>
              <a:t>Дети должны жить в мире красоты, игры, сказки, музыки, рисунка, фантазии, творчества. Этот мир должен окружать ребёнка и тогда, когда мы хотим научить его читать и писать. Да, от того, как будет чувствовать себя ребёнок, поднимаясь на первую ступеньку лестницы познания, что он будет переживать, зависит весь его дальнейший путь к знаниям. </a:t>
            </a:r>
            <a:r>
              <a:rPr lang="ru-RU" sz="4800" b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4800" b="1" dirty="0">
                <a:solidFill>
                  <a:schemeClr val="accent6">
                    <a:lumMod val="50000"/>
                  </a:schemeClr>
                </a:solidFill>
              </a:rPr>
            </a:br>
            <a:endParaRPr lang="ru-RU" sz="48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4800" b="1" i="1" dirty="0">
                <a:solidFill>
                  <a:schemeClr val="accent6">
                    <a:lumMod val="50000"/>
                  </a:schemeClr>
                </a:solidFill>
              </a:rPr>
              <a:t> Когда думаешь о детском мозге, представляешь нежный цветок розы, на котором дрожит капелька росы. Какая осторожность и нежность нужны, чтобы, сорвав цветок, не уронить каплю.</a:t>
            </a:r>
            <a:endParaRPr lang="ru-RU" sz="4800" dirty="0"/>
          </a:p>
          <a:p>
            <a:pPr marL="0" indent="0" algn="ctr">
              <a:buNone/>
            </a:pPr>
            <a:r>
              <a:rPr lang="ru-RU" sz="4800" i="1" dirty="0"/>
              <a:t>                  </a:t>
            </a:r>
          </a:p>
          <a:p>
            <a:pPr marL="0" indent="0" algn="r">
              <a:buNone/>
            </a:pPr>
            <a:r>
              <a:rPr lang="ru-RU" sz="4800" i="1" dirty="0"/>
              <a:t>   </a:t>
            </a:r>
            <a:r>
              <a:rPr lang="ru-RU" sz="4800" b="1" i="1" dirty="0">
                <a:solidFill>
                  <a:srgbClr val="00B050"/>
                </a:solidFill>
              </a:rPr>
              <a:t>В. А. Сухомлинский</a:t>
            </a:r>
            <a:endParaRPr lang="ru-RU" sz="4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6946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Технология опыта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altLang="ru-RU" sz="3600" b="1" dirty="0">
                <a:solidFill>
                  <a:schemeClr val="accent6">
                    <a:lumMod val="50000"/>
                  </a:schemeClr>
                </a:solidFill>
              </a:rPr>
              <a:t>Цель</a:t>
            </a:r>
            <a:r>
              <a:rPr lang="ru-RU" altLang="ru-RU" sz="3600" dirty="0">
                <a:solidFill>
                  <a:schemeClr val="accent6">
                    <a:lumMod val="50000"/>
                  </a:schemeClr>
                </a:solidFill>
              </a:rPr>
              <a:t> – создать условия для развития эстетического воспитания школьников.</a:t>
            </a:r>
          </a:p>
          <a:p>
            <a:pPr algn="ctr">
              <a:buNone/>
            </a:pPr>
            <a:r>
              <a:rPr lang="ru-RU" altLang="ru-RU" sz="3600" dirty="0">
                <a:solidFill>
                  <a:schemeClr val="accent6">
                    <a:lumMod val="50000"/>
                  </a:schemeClr>
                </a:solidFill>
              </a:rPr>
              <a:t>Эстетическое воспитание на уроках технологии и ИЗО основано на развитии интереса и творческих возможностей школьников. </a:t>
            </a:r>
          </a:p>
        </p:txBody>
      </p:sp>
    </p:spTree>
    <p:extLst>
      <p:ext uri="{BB962C8B-B14F-4D97-AF65-F5344CB8AC3E}">
        <p14:creationId xmlns:p14="http://schemas.microsoft.com/office/powerpoint/2010/main" xmlns="" val="1467473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0661" y="285837"/>
            <a:ext cx="8522677" cy="6447692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altLang="ru-RU" sz="4300" dirty="0">
                <a:solidFill>
                  <a:schemeClr val="accent6">
                    <a:lumMod val="50000"/>
                  </a:schemeClr>
                </a:solidFill>
              </a:rPr>
              <a:t>Урок технологии отличается от других уроков. Он ближе к жизни, всё, что изучил теоретически можно сделать своими руками, но любое дело требует от учащихся знаний эстетических законов, которые изучаются не только на уроках технологии, но и ИЗО.</a:t>
            </a:r>
            <a:r>
              <a:rPr lang="ru-RU" altLang="ru-RU" sz="4300" u="sng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marL="0" indent="0" algn="ctr">
              <a:buNone/>
            </a:pPr>
            <a:r>
              <a:rPr lang="ru-RU" altLang="ru-RU" sz="4300" dirty="0">
                <a:solidFill>
                  <a:schemeClr val="accent6">
                    <a:lumMod val="50000"/>
                  </a:schemeClr>
                </a:solidFill>
              </a:rPr>
              <a:t>Знание «законов красоты» позволяет создавать вещи, имеющие свой стиль и художественный образ.</a:t>
            </a:r>
            <a:r>
              <a:rPr lang="ru-RU" altLang="ru-RU" sz="4300" u="sng" dirty="0">
                <a:solidFill>
                  <a:schemeClr val="accent6">
                    <a:lumMod val="50000"/>
                  </a:schemeClr>
                </a:solidFill>
              </a:rPr>
              <a:t>  </a:t>
            </a:r>
          </a:p>
          <a:p>
            <a:pPr algn="ctr">
              <a:buNone/>
            </a:pPr>
            <a:r>
              <a:rPr lang="ru-RU" altLang="ru-RU" sz="4300" dirty="0">
                <a:solidFill>
                  <a:schemeClr val="accent6">
                    <a:lumMod val="50000"/>
                  </a:schemeClr>
                </a:solidFill>
              </a:rPr>
              <a:t>Изготовление своими руками полезных и красивых предметов быта делает уроки технологии и ИЗО в глазах учащихся интересными и полезными. </a:t>
            </a:r>
          </a:p>
          <a:p>
            <a:pPr algn="ctr">
              <a:buNone/>
            </a:pPr>
            <a:r>
              <a:rPr lang="ru-RU" altLang="ru-RU" sz="4300" dirty="0">
                <a:solidFill>
                  <a:schemeClr val="accent6">
                    <a:lumMod val="50000"/>
                  </a:schemeClr>
                </a:solidFill>
              </a:rPr>
              <a:t>Немалую роль в эстетическом воспитании школьников играет и привлечение их к участию в конкурсах школьных, районных, краевых и всероссийских. Именно на конкурсах видна вся гармония работ учащихся</a:t>
            </a:r>
            <a:r>
              <a:rPr lang="ru-RU" altLang="ru-RU" sz="3600" dirty="0">
                <a:solidFill>
                  <a:schemeClr val="accent6">
                    <a:lumMod val="50000"/>
                  </a:schemeClr>
                </a:solidFill>
              </a:rPr>
              <a:t>.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15965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4905" y="265848"/>
            <a:ext cx="8249656" cy="7256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Работы обучающихся</a:t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(бумага, керамика, дерево, металл, пластик ):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EC82120-3221-4BCF-85D5-C9F4CBD5FC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5938" y="991518"/>
            <a:ext cx="2560117" cy="3567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8104" y="991518"/>
            <a:ext cx="1779893" cy="1884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A763D3A-319A-4ABB-84EE-463826996F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6506" y="4326593"/>
            <a:ext cx="3415131" cy="2415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63659F8-0BC9-4125-8715-5E2E937106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8649" y="812260"/>
            <a:ext cx="3215912" cy="3926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CCAF4F3-AAAC-4CE7-955F-018E1CDACF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3625" y="3981824"/>
            <a:ext cx="3899349" cy="2789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3FD28506-E988-4290-B2EF-B054426A87E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00208" y="2984176"/>
            <a:ext cx="2322364" cy="1714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D810191-A582-414D-AAA0-2804B60E1B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75747" y="4559471"/>
            <a:ext cx="1588636" cy="2118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819390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032" y="295742"/>
            <a:ext cx="8069786" cy="97789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Работы обучающихся (дерево, ткань):</a:t>
            </a:r>
          </a:p>
        </p:txBody>
      </p:sp>
      <p:pic>
        <p:nvPicPr>
          <p:cNvPr id="3076" name="Picture 4" descr="C:\Users\Наталья\Desktop\СТАРТ В ПРОФЕССИЮ\работы\IMG_20190329_182246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08660" y="4366606"/>
            <a:ext cx="2074661" cy="20207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Наталья\Desktop\СТАРТ В ПРОФЕССИЮ\работы\IMG_20190329_1111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4329" y="1134573"/>
            <a:ext cx="4344228" cy="31525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Наталья\Desktop\СТАРТ В ПРОФЕССИЮ\работы\IMG_20190329_1111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679" y="3515225"/>
            <a:ext cx="1979475" cy="27043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0E8131D-33EE-4508-8D2C-196B00C5BD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1126" y="4039321"/>
            <a:ext cx="2299415" cy="2428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F9D96B7-3EE8-4A81-A06C-067761494A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7271" y="3429000"/>
            <a:ext cx="2197931" cy="2958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9D01948-D564-461E-9AF3-E917AA25357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29843" y="996332"/>
            <a:ext cx="257175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96EC496-4865-44E5-B834-6D400DF4E0E5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99932" y="1003850"/>
            <a:ext cx="1420136" cy="144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7872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459" y="269631"/>
            <a:ext cx="7839635" cy="55098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Участие в конкурсах</a:t>
            </a:r>
            <a:r>
              <a:rPr lang="ru-RU" dirty="0">
                <a:solidFill>
                  <a:srgbClr val="00B050"/>
                </a:solidFill>
              </a:rPr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8567" y="1160585"/>
            <a:ext cx="7869891" cy="4969486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III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место 2018г., номинация «За красочность исполнения – 2019г.)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15463061"/>
              </p:ext>
            </p:extLst>
          </p:nvPr>
        </p:nvGraphicFramePr>
        <p:xfrm>
          <a:off x="367554" y="797177"/>
          <a:ext cx="8448200" cy="585216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052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992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64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2723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879768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№ п/п</a:t>
                      </a:r>
                      <a:r>
                        <a:rPr lang="ru-RU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Название конкурса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Кол-во </a:t>
                      </a:r>
                      <a:r>
                        <a:rPr lang="ru-RU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участ-ников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Результат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79768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1.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Республиканский конкурс новогодней игрушки «Новогоднее чудо»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 место</a:t>
                      </a:r>
                    </a:p>
                    <a:p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  <a:p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79768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Региональный этап </a:t>
                      </a:r>
                      <a:r>
                        <a:rPr lang="en-US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XI</a:t>
                      </a:r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Международного детского конкурса «Школьный патент – шаг в будущее» (2020)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Номинация «Посуда»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79768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Финал XI Международного детского конкурса «Школьный патент – шаг в будущее» (2020)</a:t>
                      </a:r>
                    </a:p>
                    <a:p>
                      <a:pPr marL="0" indent="0">
                        <a:buNone/>
                      </a:pP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Гран-При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79768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4.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Муниципальный этап </a:t>
                      </a:r>
                      <a:r>
                        <a:rPr lang="en-US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XVIII </a:t>
                      </a:r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республиканского конкурса детско-юношеского творчества по пожарной безопасности «Неопалимая купина»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 место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79768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5.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Региональный этап XI</a:t>
                      </a:r>
                      <a:r>
                        <a:rPr lang="en-US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I</a:t>
                      </a:r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Международного детского конкурса «Школьный патент – шаг в будущее» (2021)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 место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1907">
                <a:tc gridSpan="4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534099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8491817" y="295742"/>
            <a:ext cx="359106" cy="10284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765908629"/>
              </p:ext>
            </p:extLst>
          </p:nvPr>
        </p:nvGraphicFramePr>
        <p:xfrm>
          <a:off x="385481" y="246092"/>
          <a:ext cx="8500610" cy="644837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4986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850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6995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4688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937962"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Финал XI</a:t>
                      </a:r>
                      <a:r>
                        <a:rPr lang="en-US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I</a:t>
                      </a:r>
                      <a:r>
                        <a:rPr lang="ru-RU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Международного детского конкурса «Школьный патент – шаг в будущее» (202</a:t>
                      </a:r>
                      <a:r>
                        <a:rPr lang="en-US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</a:t>
                      </a:r>
                      <a:r>
                        <a:rPr lang="ru-RU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)</a:t>
                      </a:r>
                    </a:p>
                    <a:p>
                      <a:endParaRPr lang="ru-RU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</a:t>
                      </a:r>
                      <a:r>
                        <a:rPr lang="ru-RU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место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37962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Муниципальный этап конкурса краеведческих работ «Мой край родной» (2021)</a:t>
                      </a:r>
                    </a:p>
                    <a:p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 место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00739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9.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Муниципальный этап Республиканского конкурса на знание государственных и региональных символов и атрибутов РФ, РМ.  (2021г.)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 место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1935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10.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Республиканский конкурс на знание государственных и региональных символов и атрибутов РФ, РМ.  (2021г.)</a:t>
                      </a:r>
                    </a:p>
                    <a:p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 место;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37962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XVIII </a:t>
                      </a:r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республиканский конкурс детско-юношеского творчества по пожарной безопасности «Неопалимая купина» (2021)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 место </a:t>
                      </a:r>
                      <a:endParaRPr lang="ru-RU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89675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Республиканский фестиваль самодеятельного народного творчества инвалидов по зрению «Счастье жить, творить и верить» (2021)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 место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273782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2182" y="295742"/>
            <a:ext cx="7839635" cy="977899"/>
          </a:xfrm>
        </p:spPr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465908573"/>
              </p:ext>
            </p:extLst>
          </p:nvPr>
        </p:nvGraphicFramePr>
        <p:xfrm>
          <a:off x="646113" y="473726"/>
          <a:ext cx="7869236" cy="342054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282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128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2626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018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951662">
                <a:tc>
                  <a:txBody>
                    <a:bodyPr/>
                    <a:lstStyle/>
                    <a:p>
                      <a:r>
                        <a:rPr lang="ru-RU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Региональный этап Х</a:t>
                      </a:r>
                      <a:r>
                        <a:rPr lang="en-US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III</a:t>
                      </a:r>
                      <a:r>
                        <a:rPr lang="ru-RU" b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Международного  детского конкурса «Школьный патент –шаг в будущее!» (2022)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 место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Финал ХIII Международного  детского конкурса «Школьный патент –шаг в будущее!» (2022)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   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1 место</a:t>
                      </a:r>
                    </a:p>
                    <a:p>
                      <a:endParaRPr lang="ru-RU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Всероссийская предметная олимпиада школьников по предмету «Технология»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призёр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60171362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Республиканский конкурс творческих работ «Лучшая новогодняя этно-игрушка» (2022)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 место,</a:t>
                      </a:r>
                    </a:p>
                    <a:p>
                      <a:r>
                        <a:rPr lang="ru-RU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 место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024444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788207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801</TotalTime>
  <Words>592</Words>
  <Application>Microsoft Office PowerPoint</Application>
  <PresentationFormat>Экран (4:3)</PresentationFormat>
  <Paragraphs>85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Office Theme</vt:lpstr>
      <vt:lpstr>Презентация опыта работы </vt:lpstr>
      <vt:lpstr>Слайд 2</vt:lpstr>
      <vt:lpstr>Технология опыта </vt:lpstr>
      <vt:lpstr>Слайд 4</vt:lpstr>
      <vt:lpstr>Работы обучающихся  (бумага, керамика, дерево, металл, пластик ):</vt:lpstr>
      <vt:lpstr>Работы обучающихся (дерево, ткань):</vt:lpstr>
      <vt:lpstr>Участие в конкурсах:</vt:lpstr>
      <vt:lpstr>Слайд 8</vt:lpstr>
      <vt:lpstr>Слайд 9</vt:lpstr>
      <vt:lpstr>Слайд 10</vt:lpstr>
      <vt:lpstr>Слайд 11</vt:lpstr>
      <vt:lpstr>Слайд 12</vt:lpstr>
    </vt:vector>
  </TitlesOfParts>
  <Company>PJSC "New Engineering Technologies"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Учитель физики</cp:lastModifiedBy>
  <cp:revision>101</cp:revision>
  <dcterms:created xsi:type="dcterms:W3CDTF">2016-11-18T14:12:19Z</dcterms:created>
  <dcterms:modified xsi:type="dcterms:W3CDTF">2023-02-16T08:22:20Z</dcterms:modified>
</cp:coreProperties>
</file>