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60" r:id="rId3"/>
    <p:sldId id="261" r:id="rId4"/>
    <p:sldId id="262" r:id="rId5"/>
    <p:sldId id="263" r:id="rId6"/>
    <p:sldId id="292" r:id="rId7"/>
    <p:sldId id="267" r:id="rId8"/>
    <p:sldId id="274" r:id="rId9"/>
    <p:sldId id="270" r:id="rId10"/>
    <p:sldId id="269" r:id="rId11"/>
    <p:sldId id="296" r:id="rId12"/>
    <p:sldId id="293" r:id="rId13"/>
    <p:sldId id="268" r:id="rId14"/>
    <p:sldId id="275" r:id="rId15"/>
    <p:sldId id="279" r:id="rId16"/>
    <p:sldId id="280" r:id="rId17"/>
    <p:sldId id="281" r:id="rId18"/>
    <p:sldId id="282" r:id="rId19"/>
    <p:sldId id="284" r:id="rId20"/>
    <p:sldId id="298" r:id="rId21"/>
    <p:sldId id="285" r:id="rId22"/>
    <p:sldId id="286" r:id="rId23"/>
    <p:sldId id="288" r:id="rId24"/>
    <p:sldId id="289" r:id="rId25"/>
    <p:sldId id="295" r:id="rId26"/>
    <p:sldId id="291" r:id="rId27"/>
    <p:sldId id="287" r:id="rId28"/>
    <p:sldId id="29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3366"/>
    <a:srgbClr val="003374"/>
    <a:srgbClr val="385592"/>
    <a:srgbClr val="001736"/>
    <a:srgbClr val="3A5896"/>
    <a:srgbClr val="9900CC"/>
    <a:srgbClr val="0F2741"/>
    <a:srgbClr val="173A8D"/>
    <a:srgbClr val="C9A093"/>
    <a:srgbClr val="F1F1F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56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-136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user/skvorcova-natalya-igorevna1" TargetMode="External"/><Relationship Id="rId2" Type="http://schemas.openxmlformats.org/officeDocument/2006/relationships/hyperlink" Target="https://shkolaprirechenskayalevzhenskij-r13.gosweb.gosuslugi.ru/pedagogam-i-sotrudnikam/attestatsiya-pedagogicheskih-rabotniko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6935" y="1652953"/>
            <a:ext cx="4270130" cy="2051539"/>
          </a:xfrm>
        </p:spPr>
        <p:txBody>
          <a:bodyPr>
            <a:noAutofit/>
          </a:bodyPr>
          <a:lstStyle/>
          <a:p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Портфолио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Скворцовой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Натальи 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Игорьевны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38046" y="3645877"/>
            <a:ext cx="4067908" cy="1617783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Учителя технологии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МБОУ  «Приреченская СОШ»</a:t>
            </a: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Рузаевского муниципального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905" y="307466"/>
            <a:ext cx="7839635" cy="794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Республиканский уровень: </a:t>
            </a:r>
            <a:r>
              <a:rPr lang="ru-RU" sz="2400" b="1" dirty="0">
                <a:solidFill>
                  <a:schemeClr val="tx2"/>
                </a:solidFill>
              </a:rPr>
              <a:t>9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4A3909-5E64-4252-A8A5-836986E43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5" y="1327422"/>
            <a:ext cx="2627478" cy="3771499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D6C582A7-E396-4F2C-B741-873B383AE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01" y="1327421"/>
            <a:ext cx="2715479" cy="3771499"/>
          </a:xfr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71F4D3D-8744-46E4-BC22-86EE1314A8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48" y="1327420"/>
            <a:ext cx="2627478" cy="37714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463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AB6B0FB-8979-47CE-983F-F2F35903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12" y="571319"/>
            <a:ext cx="3944774" cy="5605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DE612DA-96A3-49F5-A34B-7D87E64DC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56" y="571319"/>
            <a:ext cx="3811646" cy="5605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259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EC789-907B-4308-B180-D38E07D94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3061" y="-99133"/>
            <a:ext cx="2798021" cy="39133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CAFEDE3-DBA5-4C1E-B596-17238C44B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40" y="458514"/>
            <a:ext cx="3961801" cy="27980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C854404-DEEB-4484-B8FA-2C49E6591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60" y="3447392"/>
            <a:ext cx="3065602" cy="2551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299355"/>
            <a:ext cx="2007476" cy="279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8097" y="3890141"/>
            <a:ext cx="2795752" cy="20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279283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735" y="269631"/>
            <a:ext cx="7839635" cy="7343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Международный уровень: </a:t>
            </a:r>
            <a:r>
              <a:rPr lang="ru-RU" sz="2400" b="1" dirty="0">
                <a:solidFill>
                  <a:schemeClr val="tx2"/>
                </a:solidFill>
              </a:rPr>
              <a:t>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DD1AD46-3150-481B-8A1E-CE4E0EE97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25" y="5034592"/>
            <a:ext cx="98425" cy="14002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9A3239C-D0B5-4515-939B-4747914D8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8" y="1004010"/>
            <a:ext cx="2700141" cy="38436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E9C0B09-265C-4127-A333-FB74F4AAA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30" y="999528"/>
            <a:ext cx="2690532" cy="3843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06E9A40-856A-4A94-B2B1-C278EA351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92" y="1004010"/>
            <a:ext cx="2725785" cy="3839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810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295743"/>
            <a:ext cx="7839635" cy="8531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Наличие публикаций в сети интернет: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531E2DF-501C-47A9-8E6A-B5A787230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94" y="4045525"/>
            <a:ext cx="4756243" cy="2516732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7799BC-F699-4A81-8182-778E10FCC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" y="997682"/>
            <a:ext cx="1953257" cy="2967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BDC7620-CF14-444A-88B7-84C4280B2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38" y="997682"/>
            <a:ext cx="1953257" cy="30131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6801E58-79C2-4C6C-9FA9-C33254D17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95" y="975570"/>
            <a:ext cx="1832486" cy="3035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896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128687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радиопередачах (очно) и т.д.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840522"/>
            <a:ext cx="4556787" cy="45368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Уровень образовательной организации: </a:t>
            </a:r>
            <a:r>
              <a:rPr lang="ru-RU" b="1" dirty="0">
                <a:solidFill>
                  <a:schemeClr val="tx2"/>
                </a:solidFill>
              </a:rPr>
              <a:t>7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1) «Эстетическое воспитание на уроках технологии»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2) «Роль новых технологий в формировании личности обучающихся»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3) «Эффективность урока через применение современных образовательных технологий»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4) «проектная технология на уроках ИЗО»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5)Развитие креативного мышления на уроках технологии в условиях реализации ФГОС»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6) Современные педагогические технологии в рамках реализации ФГОС»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7)Креативность учителя, как условие развития креативных способностей учащихся»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D410070-CF8C-4C20-8C6E-455212920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13" y="1840522"/>
            <a:ext cx="3074716" cy="4300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2221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Проведение открытых уроков, мастер-классов, мероприятий (очно):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415" y="1465729"/>
            <a:ext cx="4806463" cy="491162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Муниципальный уровень: </a:t>
            </a:r>
            <a:r>
              <a:rPr lang="ru-RU" dirty="0">
                <a:solidFill>
                  <a:schemeClr val="tx2"/>
                </a:solidFill>
              </a:rPr>
              <a:t>4</a:t>
            </a: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В рамках муниципального конкурса педагогического мастерства «Учитель года – 2020» 17.03.2020г провела внеклассное мероприятие «Мы разные, но мы вместе», 18.03.2020г. – открытый урок «Древние образы в современных народных игрушках», 19.03.2020г. Выступила на методическом семинаре с докладом «развитие эмоционального интеллекта школьника на уроках изобразительного искусства», 20.03.2020г. Провела мастер-класс «</a:t>
            </a:r>
            <a:r>
              <a:rPr lang="ru-RU" sz="2400" dirty="0" err="1">
                <a:solidFill>
                  <a:srgbClr val="002060"/>
                </a:solidFill>
              </a:rPr>
              <a:t>Нейрографика</a:t>
            </a:r>
            <a:r>
              <a:rPr lang="ru-RU" sz="2400" dirty="0">
                <a:solidFill>
                  <a:srgbClr val="002060"/>
                </a:solidFill>
              </a:rPr>
              <a:t>: как управлять жизнью с помощью рисования».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E1E4CA-CD49-4648-8E49-45009C436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8" y="1465729"/>
            <a:ext cx="3278594" cy="4585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764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436419"/>
            <a:ext cx="7839635" cy="60693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C00000"/>
                </a:solidFill>
                <a:latin typeface="+mn-lt"/>
              </a:rPr>
              <a:t>Уровень</a:t>
            </a:r>
            <a:r>
              <a:rPr lang="ru-RU" sz="2700" dirty="0">
                <a:solidFill>
                  <a:srgbClr val="C00000"/>
                </a:solidFill>
              </a:rPr>
              <a:t> образовательной организации: </a:t>
            </a:r>
            <a:r>
              <a:rPr lang="ru-RU" sz="2700" dirty="0">
                <a:solidFill>
                  <a:schemeClr val="tx2"/>
                </a:solidFill>
              </a:rPr>
              <a:t>9</a:t>
            </a: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60" y="855785"/>
            <a:ext cx="4771445" cy="5627078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04.09.2020г. Открытое мероприятие «Дети против террора»</a:t>
            </a:r>
          </a:p>
          <a:p>
            <a:r>
              <a:rPr lang="ru-RU" dirty="0">
                <a:solidFill>
                  <a:srgbClr val="002060"/>
                </a:solidFill>
              </a:rPr>
              <a:t>13.11.2020г. Открытое внеклассное мероприятие «Всемирный день качества»</a:t>
            </a:r>
          </a:p>
          <a:p>
            <a:r>
              <a:rPr lang="ru-RU" dirty="0">
                <a:solidFill>
                  <a:srgbClr val="002060"/>
                </a:solidFill>
              </a:rPr>
              <a:t>15.02.2021г. Открытое внеклассное мероприятие «день памяти воинов – интернационалистов»</a:t>
            </a:r>
          </a:p>
          <a:p>
            <a:r>
              <a:rPr lang="ru-RU" dirty="0">
                <a:solidFill>
                  <a:srgbClr val="002060"/>
                </a:solidFill>
              </a:rPr>
              <a:t>12.03.2021г. Общешкольное мероприятие «Масленица широкая!»</a:t>
            </a:r>
          </a:p>
          <a:p>
            <a:r>
              <a:rPr lang="ru-RU" dirty="0">
                <a:solidFill>
                  <a:srgbClr val="002060"/>
                </a:solidFill>
              </a:rPr>
              <a:t>16.04.2021 Открытый мастер-класс по изготовлению традиционной тряпичной куклы «Кубышки-травницы»</a:t>
            </a:r>
          </a:p>
          <a:p>
            <a:r>
              <a:rPr lang="ru-RU" dirty="0">
                <a:solidFill>
                  <a:srgbClr val="002060"/>
                </a:solidFill>
              </a:rPr>
              <a:t>18.04.2022г. Открытый мастер-класс по изготовлению банта-заколки и нагрудного значка к празднованию Дня Победы</a:t>
            </a:r>
          </a:p>
          <a:p>
            <a:r>
              <a:rPr lang="ru-RU" dirty="0">
                <a:solidFill>
                  <a:srgbClr val="002060"/>
                </a:solidFill>
              </a:rPr>
              <a:t>15.11.2022г. Открытый интегрированный урок по ОБЖ и Технологии «Здоровым быть модно!»</a:t>
            </a:r>
          </a:p>
          <a:p>
            <a:r>
              <a:rPr lang="ru-RU" dirty="0">
                <a:solidFill>
                  <a:srgbClr val="002060"/>
                </a:solidFill>
              </a:rPr>
              <a:t>19.12.2022г. Мастер-класс по изготовлению игрушки «Новогодний гном»</a:t>
            </a:r>
          </a:p>
          <a:p>
            <a:r>
              <a:rPr lang="ru-RU" dirty="0">
                <a:solidFill>
                  <a:srgbClr val="002060"/>
                </a:solidFill>
              </a:rPr>
              <a:t>08.02.2023г. Турнир «Знатоки естественных наук»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B344AC1-EBC8-4DB2-A4E5-5229DDD109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4049" y="1153082"/>
            <a:ext cx="3340624" cy="4699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973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753035"/>
            <a:ext cx="7869891" cy="57374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Экспертная деятельность – </a:t>
            </a:r>
            <a:r>
              <a:rPr lang="ru-RU" sz="2400" b="1" i="1" dirty="0">
                <a:solidFill>
                  <a:srgbClr val="3A5896"/>
                </a:solidFill>
                <a:latin typeface="+mj-lt"/>
              </a:rPr>
              <a:t>1 </a:t>
            </a:r>
            <a:endParaRPr lang="ru-RU" b="1" i="1" dirty="0">
              <a:solidFill>
                <a:srgbClr val="3A589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254FA54-0F63-41F7-9145-3AAF5DC1E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5" y="1326776"/>
            <a:ext cx="3235385" cy="4509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60" y="1792941"/>
            <a:ext cx="4322678" cy="3012141"/>
          </a:xfrm>
        </p:spPr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3A5896"/>
                </a:solidFill>
                <a:latin typeface="+mn-lt"/>
              </a:rPr>
              <a:t>Эксперт муниципального этапа Всероссийской Большой олимпиады школьников «Искусство – Технологии – Спорт»</a:t>
            </a:r>
          </a:p>
        </p:txBody>
      </p:sp>
    </p:spTree>
    <p:extLst>
      <p:ext uri="{BB962C8B-B14F-4D97-AF65-F5344CB8AC3E}">
        <p14:creationId xmlns="" xmlns:p14="http://schemas.microsoft.com/office/powerpoint/2010/main" val="1313656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Общественно-педагогическая активность педагога: участие в работе педагогических сообществ, комиссий, жюри конкурсов: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Участие на муниципальном уровне: </a:t>
            </a:r>
            <a:r>
              <a:rPr lang="ru-RU" dirty="0">
                <a:solidFill>
                  <a:srgbClr val="001736"/>
                </a:solidFill>
              </a:rPr>
              <a:t>2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8AF908-459C-4D1C-AF09-D3846C633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07" y="2051041"/>
            <a:ext cx="3192571" cy="440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0362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138" y="351692"/>
            <a:ext cx="5158154" cy="92194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latin typeface="+mn-lt"/>
              </a:rPr>
              <a:t>Дата рождения: 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09.12.1988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3" y="1031631"/>
            <a:ext cx="8241322" cy="514533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Профессиональное образование: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2007 - 2013 гг., МГУ им. Н.П. Огарёва.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 Квалификация по диплому: дизайнер.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</a:rPr>
              <a:t>Специальность «Дизайнер по костюму»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Профессиональная переподготовка: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1736"/>
                </a:solidFill>
              </a:rPr>
              <a:t>2017 г. - по программе  «Технологическое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1736"/>
                </a:solidFill>
              </a:rPr>
              <a:t> образование. Особенности предметной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1736"/>
                </a:solidFill>
              </a:rPr>
              <a:t> подготовки обучающихся в условиях реализации ФГОС ОО», МРИО.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Стаж педагогической работы (по специальности):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Общий трудовой стаж: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Наличие квалификационной категории: </a:t>
            </a:r>
            <a:r>
              <a:rPr lang="ru-RU" sz="2400" b="1">
                <a:solidFill>
                  <a:schemeClr val="tx2">
                    <a:lumMod val="50000"/>
                  </a:schemeClr>
                </a:solidFill>
              </a:rPr>
              <a:t>1 категория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Наталья\Desktop\папка с фото\1 сент 2019\IMG_20190902_161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08" y="328247"/>
            <a:ext cx="2930769" cy="3494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6367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3F9583-2393-4C68-8B5C-95E3BC5F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35" y="848098"/>
            <a:ext cx="3299011" cy="229851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+mn-lt"/>
              </a:rPr>
              <a:t>Руководитель методического объединения ОО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B97B528-D3AE-4BCE-98EC-802B2C16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11" y="848098"/>
            <a:ext cx="3741082" cy="5161803"/>
          </a:xfrm>
        </p:spPr>
      </p:pic>
    </p:spTree>
    <p:extLst>
      <p:ext uri="{BB962C8B-B14F-4D97-AF65-F5344CB8AC3E}">
        <p14:creationId xmlns="" xmlns:p14="http://schemas.microsoft.com/office/powerpoint/2010/main" val="357270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Участие педагога в профессиональных конкурсах: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219200"/>
            <a:ext cx="7869891" cy="4957763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Муниципальный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   уровень: </a:t>
            </a:r>
            <a:r>
              <a:rPr lang="ru-RU" dirty="0">
                <a:solidFill>
                  <a:schemeClr val="tx2"/>
                </a:solidFill>
              </a:rPr>
              <a:t>1</a:t>
            </a: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7CF75D2-B640-4664-B67A-9A70D584E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301073"/>
            <a:ext cx="3442447" cy="48484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A1826BD-9D85-444D-8CD8-46269C34F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4" y="2197099"/>
            <a:ext cx="2741570" cy="3827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868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941" y="941294"/>
            <a:ext cx="8296581" cy="806824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Участие в конкурсах на порталах сети «Интернет»: </a:t>
            </a:r>
            <a:r>
              <a:rPr lang="ru-RU" sz="2400" dirty="0">
                <a:solidFill>
                  <a:schemeClr val="tx2"/>
                </a:solidFill>
              </a:rPr>
              <a:t>2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9" name="Объект 18">
            <a:extLst>
              <a:ext uri="{FF2B5EF4-FFF2-40B4-BE49-F238E27FC236}">
                <a16:creationId xmlns="" xmlns:a16="http://schemas.microsoft.com/office/drawing/2014/main" id="{9AACE783-1FA9-4094-A674-D464670B1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47" y="1903494"/>
            <a:ext cx="3035524" cy="4330114"/>
          </a:xfr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36A9EBD-0B96-4158-8ABB-D5066274B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988" y="1922550"/>
            <a:ext cx="3150319" cy="43326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0969B2B-9C72-4325-85FF-FD3154A162C7}"/>
              </a:ext>
            </a:extLst>
          </p:cNvPr>
          <p:cNvSpPr/>
          <p:nvPr/>
        </p:nvSpPr>
        <p:spPr>
          <a:xfrm>
            <a:off x="905435" y="376519"/>
            <a:ext cx="5118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j-lt"/>
              </a:rPr>
              <a:t>Награды и поощрения: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235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797" y="510989"/>
            <a:ext cx="4744570" cy="18556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Поощрения с различных сайтов и порталов сети «Интернет»: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F9B1931-9826-4DB5-8D28-E7454E716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6" y="2546390"/>
            <a:ext cx="2414631" cy="3320827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86D1CD8-90ED-41A6-8091-D7C8972DE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33" y="409680"/>
            <a:ext cx="2081328" cy="28624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5055D83-110A-4AF6-B4DB-AE5713DDF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07" y="3429000"/>
            <a:ext cx="2112554" cy="3002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DCDCBC9-A4B9-4ECB-ADEA-47DFF112E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82" y="2546389"/>
            <a:ext cx="2414631" cy="3320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0176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990" y="307466"/>
            <a:ext cx="7738536" cy="1000886"/>
          </a:xfrm>
        </p:spPr>
        <p:txBody>
          <a:bodyPr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Поощрение муниципального уровня: </a:t>
            </a:r>
            <a:r>
              <a:rPr lang="ru-RU" sz="2400" dirty="0">
                <a:solidFill>
                  <a:schemeClr val="tx2"/>
                </a:solidFill>
              </a:rPr>
              <a:t>3</a:t>
            </a:r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88E6E08-2B83-4D3E-A73E-289670694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31" y="1418215"/>
            <a:ext cx="3053427" cy="4287642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C1B452-3319-4AAF-B775-0144283A1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57" y="1540967"/>
            <a:ext cx="2684983" cy="37760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379295-1DC3-4EDC-A8D8-3F0E2BC80A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583" y="1629653"/>
            <a:ext cx="2554349" cy="35986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344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5D2D01-827E-4323-971F-AEC47CFD9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</a:rPr>
              <a:t>Поощрение республиканского уровня: </a:t>
            </a:r>
            <a:r>
              <a:rPr lang="ru-RU" sz="2700" b="1" dirty="0">
                <a:solidFill>
                  <a:srgbClr val="002060"/>
                </a:solidFill>
              </a:rPr>
              <a:t>1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C3EED4C-10F8-409F-9070-1D63A6C83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5914" y="123889"/>
            <a:ext cx="5040236" cy="7120287"/>
          </a:xfrm>
        </p:spPr>
      </p:pic>
    </p:spTree>
    <p:extLst>
      <p:ext uri="{BB962C8B-B14F-4D97-AF65-F5344CB8AC3E}">
        <p14:creationId xmlns="" xmlns:p14="http://schemas.microsoft.com/office/powerpoint/2010/main" val="359040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7677" y="416859"/>
            <a:ext cx="7584140" cy="49754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Поощрение российского уровня: </a:t>
            </a:r>
            <a:r>
              <a:rPr lang="ru-RU" dirty="0">
                <a:solidFill>
                  <a:srgbClr val="002060"/>
                </a:solidFill>
              </a:rPr>
              <a:t>1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59F298-2891-4AD2-9AE8-3E607DFCB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8264" y="153346"/>
            <a:ext cx="3207472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594D3C8-0D57-4176-B312-158677E4C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47" y="4119638"/>
            <a:ext cx="3420875" cy="2358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D1F2F42-8B5A-4F1D-A08A-F36A64D71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4119639"/>
            <a:ext cx="3468223" cy="235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5860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001" y="434268"/>
            <a:ext cx="8348472" cy="17586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Поощрение Международного уровня: </a:t>
            </a:r>
            <a:r>
              <a:rPr lang="ru-RU" dirty="0">
                <a:solidFill>
                  <a:schemeClr val="tx2"/>
                </a:solidFill>
              </a:rPr>
              <a:t>2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05283ED-82DA-49F5-B650-ADC7B630F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4" y="1128625"/>
            <a:ext cx="3622884" cy="5126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D6AC976-6F04-4A28-B2D0-A79181870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2" y="1129663"/>
            <a:ext cx="3622884" cy="51257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8178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F2C78A-7E0F-4A45-9D36-C1C470944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142" y="385645"/>
            <a:ext cx="7772400" cy="108284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</a:rPr>
              <a:t>Ведомственная награда Министерства просвещения Российской Федерации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9B07A98-A786-4503-8A39-61512581AF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D426C3-64BE-4548-93CA-3AF8A8589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48" y="1600200"/>
            <a:ext cx="4627964" cy="3214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3A34C21-3C8F-4419-80E9-5EB44BC90B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3" y="2398058"/>
            <a:ext cx="5308927" cy="3697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809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2" y="295742"/>
            <a:ext cx="8405446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Обобщение педагогического опыта: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647" y="1465729"/>
            <a:ext cx="8034704" cy="4711234"/>
          </a:xfrm>
        </p:spPr>
        <p:txBody>
          <a:bodyPr/>
          <a:lstStyle/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  <a:hlinkClick r:id="rId2"/>
              </a:rPr>
              <a:t>https://shkolaprirechenskayalevzhenskij-r13.gosweb.gosuslugi.ru/pedagogam-i-sotrudnikam/attestatsiya-pedagogicheskih-rabotnikov/</a:t>
            </a:r>
            <a:r>
              <a:rPr lang="ru-RU" b="1" smtClean="0">
                <a:solidFill>
                  <a:srgbClr val="002060"/>
                </a:solidFill>
              </a:rPr>
              <a:t> </a:t>
            </a:r>
            <a:r>
              <a:rPr lang="ru-RU" b="1" smtClean="0">
                <a:solidFill>
                  <a:srgbClr val="FF0000"/>
                </a:solidFill>
              </a:rPr>
              <a:t>- </a:t>
            </a:r>
            <a:r>
              <a:rPr lang="ru-RU" b="1" dirty="0">
                <a:solidFill>
                  <a:srgbClr val="FF0000"/>
                </a:solidFill>
              </a:rPr>
              <a:t>сайт МБОУ «</a:t>
            </a:r>
            <a:r>
              <a:rPr lang="ru-RU" b="1" dirty="0" err="1">
                <a:solidFill>
                  <a:srgbClr val="FF0000"/>
                </a:solidFill>
              </a:rPr>
              <a:t>Приреченская</a:t>
            </a:r>
            <a:r>
              <a:rPr lang="ru-RU" b="1" dirty="0">
                <a:solidFill>
                  <a:srgbClr val="FF0000"/>
                </a:solidFill>
              </a:rPr>
              <a:t> СОШ»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https://infourok.ru/user/skvorcova-natalya-igorevna1</a:t>
            </a:r>
            <a:r>
              <a:rPr lang="ru-RU" b="1" dirty="0">
                <a:solidFill>
                  <a:srgbClr val="002060"/>
                </a:solidFill>
              </a:rPr>
              <a:t>  </a:t>
            </a:r>
            <a:r>
              <a:rPr lang="ru-RU" b="1" dirty="0">
                <a:solidFill>
                  <a:srgbClr val="FF0000"/>
                </a:solidFill>
              </a:rPr>
              <a:t>- персональный сайт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5158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Качество </a:t>
            </a:r>
            <a:r>
              <a:rPr lang="ru-RU" altLang="ru-RU" sz="2400" b="1" dirty="0">
                <a:solidFill>
                  <a:srgbClr val="C00000"/>
                </a:solidFill>
              </a:rPr>
              <a:t>знаний по итогам внутреннего мониторинга учебных достижений обучающихся за </a:t>
            </a:r>
            <a:r>
              <a:rPr lang="ru-RU" altLang="ru-RU" sz="2400" b="1" dirty="0" err="1">
                <a:solidFill>
                  <a:srgbClr val="C00000"/>
                </a:solidFill>
              </a:rPr>
              <a:t>межаттестационный</a:t>
            </a:r>
            <a:r>
              <a:rPr lang="ru-RU" altLang="ru-RU" sz="2400" b="1" dirty="0">
                <a:solidFill>
                  <a:srgbClr val="C00000"/>
                </a:solidFill>
              </a:rPr>
              <a:t> период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59" y="1465729"/>
            <a:ext cx="3645187" cy="47112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Положительная динамика результативности деятельности по итогам внутреннего мониторинга профессиональной деятельности</a:t>
            </a:r>
          </a:p>
          <a:p>
            <a:pPr>
              <a:lnSpc>
                <a:spcPct val="110000"/>
              </a:lnSpc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(справка образовательной организации о динамике по годам )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9B635E8-9042-4EC8-8D88-84CDF86B8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56" y="1465729"/>
            <a:ext cx="3196950" cy="4409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537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459" y="293076"/>
            <a:ext cx="7839635" cy="1594339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</a:rPr>
              <a:t>Качество знаний по итогам внешнего мониторинга учебных достижений обучающихся за </a:t>
            </a:r>
            <a:r>
              <a:rPr lang="ru-RU" altLang="ru-RU" sz="2400" b="1" dirty="0" err="1">
                <a:solidFill>
                  <a:srgbClr val="C00000"/>
                </a:solidFill>
              </a:rPr>
              <a:t>межаттестационный</a:t>
            </a:r>
            <a:r>
              <a:rPr lang="ru-RU" altLang="ru-RU" sz="2400" b="1" dirty="0">
                <a:solidFill>
                  <a:srgbClr val="C00000"/>
                </a:solidFill>
              </a:rPr>
              <a:t>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460" y="2074985"/>
            <a:ext cx="3399002" cy="410197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Результативность деятельности по итогам внешнего мониторинга профессиональной деятельности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67118F-5130-4B85-9FC6-43C96F622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558" y="1752255"/>
            <a:ext cx="3070066" cy="42788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400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B6F20-FF30-4897-A64D-A9696522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82" y="869576"/>
            <a:ext cx="7839635" cy="7619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Результаты </a:t>
            </a:r>
            <a:r>
              <a:rPr lang="ru-RU" sz="2700" b="1" dirty="0">
                <a:solidFill>
                  <a:srgbClr val="C00000"/>
                </a:solidFill>
              </a:rPr>
              <a:t>участия обучающихся во Всероссийской предметной олимпиаде - </a:t>
            </a:r>
            <a:r>
              <a:rPr lang="ru-RU" sz="2700" b="1" dirty="0">
                <a:solidFill>
                  <a:srgbClr val="003374"/>
                </a:solidFill>
              </a:rPr>
              <a:t>1</a:t>
            </a:r>
            <a:r>
              <a:rPr lang="ru-RU" sz="2700" b="1" dirty="0">
                <a:solidFill>
                  <a:srgbClr val="C00000"/>
                </a:solidFill>
              </a:rPr>
              <a:t/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i="1" dirty="0">
                <a:solidFill>
                  <a:schemeClr val="tx2"/>
                </a:solidFill>
              </a:rPr>
              <a:t/>
            </a:r>
            <a:br>
              <a:rPr lang="ru-RU" sz="2700" b="1" i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38559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5106837-22D4-4F27-8A9E-17464EA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8" y="1367398"/>
            <a:ext cx="3460376" cy="4993206"/>
          </a:xfr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C81BF01-8C88-46D6-AC34-19DB3749B75E}"/>
              </a:ext>
            </a:extLst>
          </p:cNvPr>
          <p:cNvSpPr/>
          <p:nvPr/>
        </p:nvSpPr>
        <p:spPr>
          <a:xfrm>
            <a:off x="869576" y="2429435"/>
            <a:ext cx="370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3374"/>
                </a:solidFill>
              </a:rPr>
              <a:t>призёр муниципального уровня (2022-2023 уч. год) </a:t>
            </a:r>
          </a:p>
        </p:txBody>
      </p:sp>
    </p:spTree>
    <p:extLst>
      <p:ext uri="{BB962C8B-B14F-4D97-AF65-F5344CB8AC3E}">
        <p14:creationId xmlns="" xmlns:p14="http://schemas.microsoft.com/office/powerpoint/2010/main" val="2092323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Позитивные </a:t>
            </a:r>
            <a:r>
              <a:rPr lang="ru-RU" sz="2400" b="1" dirty="0">
                <a:solidFill>
                  <a:srgbClr val="C00000"/>
                </a:solidFill>
              </a:rPr>
              <a:t>результаты внеурочной деятельности обучающихся по учебным предметам: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400" y="1465729"/>
            <a:ext cx="2625970" cy="471123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Олимпиады;</a:t>
            </a:r>
          </a:p>
          <a:p>
            <a:r>
              <a:rPr lang="ru-RU" dirty="0"/>
              <a:t>Конкурсы;</a:t>
            </a:r>
          </a:p>
          <a:p>
            <a:r>
              <a:rPr lang="ru-RU" dirty="0"/>
              <a:t>Конференции;</a:t>
            </a:r>
          </a:p>
          <a:p>
            <a:r>
              <a:rPr lang="ru-RU" dirty="0"/>
              <a:t>Выставки;</a:t>
            </a:r>
          </a:p>
          <a:p>
            <a:r>
              <a:rPr lang="ru-RU" dirty="0"/>
              <a:t>Турниры;</a:t>
            </a:r>
          </a:p>
          <a:p>
            <a:r>
              <a:rPr lang="ru-RU" dirty="0"/>
              <a:t>Соревнования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47986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38" y="281353"/>
            <a:ext cx="7811879" cy="79299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Конкурсы в сети «Интернет»: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F6CAFC53-0EA6-4FB3-B524-6F452829A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4" y="1129180"/>
            <a:ext cx="3551528" cy="5002152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9823C46-5D2F-44F5-B2A8-DEB7F1C91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24" y="1129179"/>
            <a:ext cx="3639065" cy="50021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7265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80622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Муниципальный уровень: </a:t>
            </a:r>
            <a:r>
              <a:rPr lang="ru-RU" sz="2400" b="1" dirty="0">
                <a:solidFill>
                  <a:schemeClr val="tx2"/>
                </a:solidFill>
              </a:rPr>
              <a:t>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02D4C5B2-1584-460A-814B-9E6E073E4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6" y="990132"/>
            <a:ext cx="3736719" cy="5198913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48B5DC0-4136-4DEF-BBFC-7C6A81EE2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884" y="990132"/>
            <a:ext cx="3678230" cy="5198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3867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</TotalTime>
  <Words>607</Words>
  <Application>Microsoft Office PowerPoint</Application>
  <PresentationFormat>Экран (4:3)</PresentationFormat>
  <Paragraphs>84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Портфолио  Скворцовой  Натальи  Игорьевны</vt:lpstr>
      <vt:lpstr>Дата рождения:   09.12.1988</vt:lpstr>
      <vt:lpstr> Обобщение педагогического опыта:</vt:lpstr>
      <vt:lpstr>Качество знаний по итогам внутреннего мониторинга учебных достижений обучающихся за межаттестационный период</vt:lpstr>
      <vt:lpstr> Качество знаний по итогам внешнего мониторинга учебных достижений обучающихся за межаттестационный период</vt:lpstr>
      <vt:lpstr>Результаты участия обучающихся во Всероссийской предметной олимпиаде - 1   </vt:lpstr>
      <vt:lpstr>  Позитивные результаты внеурочной деятельности обучающихся по учебным предметам:</vt:lpstr>
      <vt:lpstr>Конкурсы в сети «Интернет»:</vt:lpstr>
      <vt:lpstr>Муниципальный уровень: 2</vt:lpstr>
      <vt:lpstr>Республиканский уровень: 9</vt:lpstr>
      <vt:lpstr>Слайд 11</vt:lpstr>
      <vt:lpstr>Слайд 12</vt:lpstr>
      <vt:lpstr>Международный уровень: 3</vt:lpstr>
      <vt:lpstr> Наличие публикаций в сети интернет:</vt:lpstr>
      <vt:lpstr> Выступления на заседаниях методических советов, научно-практических конференциях, педагогических чтениях, семинарах, секциях, радиопередачах (очно) и т.д.</vt:lpstr>
      <vt:lpstr> Проведение открытых уроков, мастер-классов, мероприятий (очно):</vt:lpstr>
      <vt:lpstr>Уровень образовательной организации: 9  </vt:lpstr>
      <vt:lpstr>Эксперт муниципального этапа Всероссийской Большой олимпиады школьников «Искусство – Технологии – Спорт»</vt:lpstr>
      <vt:lpstr> Общественно-педагогическая активность педагога: участие в работе педагогических сообществ, комиссий, жюри конкурсов:</vt:lpstr>
      <vt:lpstr>Руководитель методического объединения ОО</vt:lpstr>
      <vt:lpstr> Участие педагога в профессиональных конкурсах:</vt:lpstr>
      <vt:lpstr>Участие в конкурсах на порталах сети «Интернет»: 2</vt:lpstr>
      <vt:lpstr>Поощрения с различных сайтов и порталов сети «Интернет»:</vt:lpstr>
      <vt:lpstr>Поощрение муниципального уровня: 3</vt:lpstr>
      <vt:lpstr>Поощрение республиканского уровня: 1 </vt:lpstr>
      <vt:lpstr>Слайд 26</vt:lpstr>
      <vt:lpstr>Слайд 27</vt:lpstr>
      <vt:lpstr>Ведомственная награда Министерства просвещения Российской Федерации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учитель</cp:lastModifiedBy>
  <cp:revision>113</cp:revision>
  <dcterms:created xsi:type="dcterms:W3CDTF">2016-11-18T14:12:19Z</dcterms:created>
  <dcterms:modified xsi:type="dcterms:W3CDTF">2023-03-10T11:09:26Z</dcterms:modified>
</cp:coreProperties>
</file>